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74" r:id="rId4"/>
    <p:sldId id="258" r:id="rId5"/>
    <p:sldId id="275" r:id="rId6"/>
    <p:sldId id="259" r:id="rId7"/>
    <p:sldId id="260" r:id="rId8"/>
    <p:sldId id="276" r:id="rId9"/>
    <p:sldId id="261" r:id="rId10"/>
    <p:sldId id="277" r:id="rId11"/>
    <p:sldId id="262" r:id="rId12"/>
    <p:sldId id="278" r:id="rId13"/>
    <p:sldId id="263" r:id="rId14"/>
    <p:sldId id="279" r:id="rId15"/>
    <p:sldId id="280" r:id="rId16"/>
    <p:sldId id="264" r:id="rId17"/>
    <p:sldId id="265" r:id="rId18"/>
    <p:sldId id="266" r:id="rId19"/>
    <p:sldId id="267" r:id="rId20"/>
    <p:sldId id="281" r:id="rId21"/>
    <p:sldId id="268" r:id="rId22"/>
    <p:sldId id="269" r:id="rId23"/>
    <p:sldId id="270" r:id="rId24"/>
    <p:sldId id="283" r:id="rId25"/>
    <p:sldId id="271" r:id="rId26"/>
    <p:sldId id="272" r:id="rId27"/>
    <p:sldId id="282" r:id="rId28"/>
    <p:sldId id="273"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3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sorterViewPr>
    <p:cViewPr>
      <p:scale>
        <a:sx n="100" d="100"/>
        <a:sy n="100" d="100"/>
      </p:scale>
      <p:origin x="0" y="-179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4493CB-60D5-B689-4EAE-33A82B5D84D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95BE7A2-7416-DC4B-E949-1007FB23C9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F50B01E1-4C5C-06B9-C0ED-2F417DD63F62}"/>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993A2569-3AC0-F54D-5C53-777A48F1542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7FACB27-FB58-7F09-5118-BF6892B0FF5C}"/>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158070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80A93C-CEC7-972E-39DF-7D2F43E4B6B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6EF2F12-8BEA-66EF-4EE5-32C2383C5425}"/>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54FB66C-7361-2617-751F-696ABA7E17D1}"/>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45D92AE7-82EE-2485-EF7E-59265D0BB16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4F17E50-EEEB-221E-404A-16FA4A34B5FC}"/>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385884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5160A979-D1E6-A011-9C19-D5C2BF8CC48E}"/>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ACEBDCB-836F-A530-0EF0-117FB393471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C98B3D2-B8CC-2BDD-3C6C-A5EA7F79D8E3}"/>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4A86DE7E-FBAF-E908-1FBC-F6F72591468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BD87F82-A277-EAFB-81EB-3DD12E646DEB}"/>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1935857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6FA805-14B1-7188-2804-75E28A27B12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26F9742-90FA-F3F5-2AB7-25FD4E9C0AE2}"/>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9A4EE54-DB45-C9E8-5176-5B9132EFCEF6}"/>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32C15203-62D7-0538-1A8E-FEC42C4BB70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6425C65-A9ED-9325-0E00-5D8674A6C565}"/>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21296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14A4A5-002B-2966-7130-D32417C641A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46C6733-9575-2E1D-0361-E3B31299B7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4667D2D-63CF-CFD1-FFD9-6C864B770A0C}"/>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8733B594-4875-D095-F424-6F8934BA681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7A7CE51-7D5B-6A13-9D61-C23CAC02B7C6}"/>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243401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C49D30-885A-8595-5999-21BCD0C082D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8F46741-2941-ABD5-32FB-19C4A61ECA9F}"/>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049BA45A-9DAF-B25B-C47A-7613483F7167}"/>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2E6574D3-B665-5972-B332-ECBFE05EC8FF}"/>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6" name="מציין מיקום של כותרת תחתונה 5">
            <a:extLst>
              <a:ext uri="{FF2B5EF4-FFF2-40B4-BE49-F238E27FC236}">
                <a16:creationId xmlns:a16="http://schemas.microsoft.com/office/drawing/2014/main" id="{7E1F3137-8BDD-93EC-9F74-F678D16F55B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7FC740A-EF95-946E-C394-82C94B89361E}"/>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4228212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122D6D-B099-48CE-0266-824B1D0986C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DC523A0-C9F6-31A4-CCD7-BCFCB9CDCD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8D9D0FD-9EA7-CFAA-2F6D-9FBEFAF591D6}"/>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6E48B65-7E2E-65AF-9E7C-212417D80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C2DD7BA-B8EC-9E74-C427-FA9723354C48}"/>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497D5618-390F-E33A-26F6-7066B57856A3}"/>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8" name="מציין מיקום של כותרת תחתונה 7">
            <a:extLst>
              <a:ext uri="{FF2B5EF4-FFF2-40B4-BE49-F238E27FC236}">
                <a16:creationId xmlns:a16="http://schemas.microsoft.com/office/drawing/2014/main" id="{E60339AC-22CE-9FDA-1721-49483060221A}"/>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D5C7B492-9306-45CE-602F-1AD369CC6D0B}"/>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245463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BA6C84-84E2-E363-C915-A8E6D7EB91E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D28538A-E094-9F1F-A054-000461ABE4B6}"/>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4" name="מציין מיקום של כותרת תחתונה 3">
            <a:extLst>
              <a:ext uri="{FF2B5EF4-FFF2-40B4-BE49-F238E27FC236}">
                <a16:creationId xmlns:a16="http://schemas.microsoft.com/office/drawing/2014/main" id="{1DCAC1BD-8050-F984-D146-1E9785D6A5B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72ACC99B-E562-8252-AACD-EE69CE047039}"/>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1572429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3EB60B7-CDDF-5FD6-0A05-CCCA77E45DE3}"/>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3" name="מציין מיקום של כותרת תחתונה 2">
            <a:extLst>
              <a:ext uri="{FF2B5EF4-FFF2-40B4-BE49-F238E27FC236}">
                <a16:creationId xmlns:a16="http://schemas.microsoft.com/office/drawing/2014/main" id="{BF9E31C5-CA7C-C43F-BF10-0693CDD08E8B}"/>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71976A6-1008-8C96-E0D7-8F21EB885266}"/>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498126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A5A6717-B758-BF65-E775-71956E546C2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149E2C4-BC1F-2FB5-FD48-2C23A2BD66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93E09A9D-6D22-3FDB-B687-4601FC415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6959CB-C835-D2C5-18C7-DAAF207B0457}"/>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6" name="מציין מיקום של כותרת תחתונה 5">
            <a:extLst>
              <a:ext uri="{FF2B5EF4-FFF2-40B4-BE49-F238E27FC236}">
                <a16:creationId xmlns:a16="http://schemas.microsoft.com/office/drawing/2014/main" id="{5BAAAA0D-5EFF-4858-41D7-54981AAD473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03DE5DC-CDC1-0A97-D7C7-979EB029B57B}"/>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2506996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83C530B-118C-15E0-ED4A-008F7D52D5B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3B889F42-F048-2825-978E-A0B19341E2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FA2EBFF-009F-EE8D-7393-F473E91BA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3DCA97B-C629-EEBC-5A5E-2D5F2FB14661}"/>
              </a:ext>
            </a:extLst>
          </p:cNvPr>
          <p:cNvSpPr>
            <a:spLocks noGrp="1"/>
          </p:cNvSpPr>
          <p:nvPr>
            <p:ph type="dt" sz="half" idx="10"/>
          </p:nvPr>
        </p:nvSpPr>
        <p:spPr/>
        <p:txBody>
          <a:bodyPr/>
          <a:lstStyle/>
          <a:p>
            <a:fld id="{D1136845-F566-45D7-B4E1-17F75DB2447F}" type="datetimeFigureOut">
              <a:rPr lang="he-IL" smtClean="0"/>
              <a:t>כ"ה/שבט/תשפ"ד</a:t>
            </a:fld>
            <a:endParaRPr lang="he-IL"/>
          </a:p>
        </p:txBody>
      </p:sp>
      <p:sp>
        <p:nvSpPr>
          <p:cNvPr id="6" name="מציין מיקום של כותרת תחתונה 5">
            <a:extLst>
              <a:ext uri="{FF2B5EF4-FFF2-40B4-BE49-F238E27FC236}">
                <a16:creationId xmlns:a16="http://schemas.microsoft.com/office/drawing/2014/main" id="{2191954E-1E97-9D52-DA64-56B92F98405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E205145-6D99-6604-FDA4-C8842A99B98F}"/>
              </a:ext>
            </a:extLst>
          </p:cNvPr>
          <p:cNvSpPr>
            <a:spLocks noGrp="1"/>
          </p:cNvSpPr>
          <p:nvPr>
            <p:ph type="sldNum" sz="quarter" idx="12"/>
          </p:nvPr>
        </p:nvSpPr>
        <p:spPr/>
        <p:txBody>
          <a:bodyPr/>
          <a:lstStyle/>
          <a:p>
            <a:fld id="{60DA39BF-D4B2-4A01-B032-05E7BE45929E}" type="slidenum">
              <a:rPr lang="he-IL" smtClean="0"/>
              <a:t>‹#›</a:t>
            </a:fld>
            <a:endParaRPr lang="he-IL"/>
          </a:p>
        </p:txBody>
      </p:sp>
    </p:spTree>
    <p:extLst>
      <p:ext uri="{BB962C8B-B14F-4D97-AF65-F5344CB8AC3E}">
        <p14:creationId xmlns:p14="http://schemas.microsoft.com/office/powerpoint/2010/main" val="3168107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F702126-7154-E801-15EA-3740A90C09E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BC4F7CB-5A3E-6C75-058B-DB211EE7A4B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E8EFCB6-59E8-4F05-9E38-E73B0E31AE7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1136845-F566-45D7-B4E1-17F75DB2447F}" type="datetimeFigureOut">
              <a:rPr lang="he-IL" smtClean="0"/>
              <a:t>כ"ה/שבט/תשפ"ד</a:t>
            </a:fld>
            <a:endParaRPr lang="he-IL"/>
          </a:p>
        </p:txBody>
      </p:sp>
      <p:sp>
        <p:nvSpPr>
          <p:cNvPr id="5" name="מציין מיקום של כותרת תחתונה 4">
            <a:extLst>
              <a:ext uri="{FF2B5EF4-FFF2-40B4-BE49-F238E27FC236}">
                <a16:creationId xmlns:a16="http://schemas.microsoft.com/office/drawing/2014/main" id="{47247838-7256-3B0C-B61E-E262852B1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BCA22D90-799B-6FEC-F9F8-3CC06E59312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60DA39BF-D4B2-4A01-B032-05E7BE45929E}" type="slidenum">
              <a:rPr lang="he-IL" smtClean="0"/>
              <a:t>‹#›</a:t>
            </a:fld>
            <a:endParaRPr lang="he-IL"/>
          </a:p>
        </p:txBody>
      </p:sp>
    </p:spTree>
    <p:extLst>
      <p:ext uri="{BB962C8B-B14F-4D97-AF65-F5344CB8AC3E}">
        <p14:creationId xmlns:p14="http://schemas.microsoft.com/office/powerpoint/2010/main" val="960872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39000" b="-39000"/>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DDAF4A-1FB9-FABE-6463-EC6022D00995}"/>
              </a:ext>
            </a:extLst>
          </p:cNvPr>
          <p:cNvSpPr>
            <a:spLocks noGrp="1"/>
          </p:cNvSpPr>
          <p:nvPr>
            <p:ph type="ctrTitle"/>
          </p:nvPr>
        </p:nvSpPr>
        <p:spPr/>
        <p:txBody>
          <a:bodyPr/>
          <a:lstStyle/>
          <a:p>
            <a:r>
              <a:rPr lang="he-IL" dirty="0"/>
              <a:t>ניתוח משחק </a:t>
            </a:r>
            <a:br>
              <a:rPr lang="he-IL" dirty="0"/>
            </a:br>
            <a:r>
              <a:rPr lang="en-US" dirty="0"/>
              <a:t>Angry Birds 2</a:t>
            </a:r>
            <a:endParaRPr lang="he-IL" dirty="0"/>
          </a:p>
        </p:txBody>
      </p:sp>
      <p:sp>
        <p:nvSpPr>
          <p:cNvPr id="3" name="כותרת משנה 2">
            <a:extLst>
              <a:ext uri="{FF2B5EF4-FFF2-40B4-BE49-F238E27FC236}">
                <a16:creationId xmlns:a16="http://schemas.microsoft.com/office/drawing/2014/main" id="{61B41F28-B31C-87DC-7256-1495028FB552}"/>
              </a:ext>
            </a:extLst>
          </p:cNvPr>
          <p:cNvSpPr>
            <a:spLocks noGrp="1"/>
          </p:cNvSpPr>
          <p:nvPr>
            <p:ph type="subTitle" idx="1"/>
          </p:nvPr>
        </p:nvSpPr>
        <p:spPr/>
        <p:txBody>
          <a:bodyPr/>
          <a:lstStyle/>
          <a:p>
            <a:r>
              <a:rPr lang="he-IL" dirty="0"/>
              <a:t>מטלה שבועית – רכיבים דרמטיים</a:t>
            </a:r>
          </a:p>
        </p:txBody>
      </p:sp>
    </p:spTree>
    <p:extLst>
      <p:ext uri="{BB962C8B-B14F-4D97-AF65-F5344CB8AC3E}">
        <p14:creationId xmlns:p14="http://schemas.microsoft.com/office/powerpoint/2010/main" val="271321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2B8979-92E0-400D-707A-21E5EA70482C}"/>
              </a:ext>
            </a:extLst>
          </p:cNvPr>
          <p:cNvSpPr>
            <a:spLocks noGrp="1"/>
          </p:cNvSpPr>
          <p:nvPr>
            <p:ph type="title"/>
          </p:nvPr>
        </p:nvSpPr>
        <p:spPr/>
        <p:txBody>
          <a:bodyPr/>
          <a:lstStyle/>
          <a:p>
            <a:r>
              <a:rPr lang="he-IL" dirty="0"/>
              <a:t>ניצחון (מימין) לעומת הפסד (משמאל)</a:t>
            </a:r>
          </a:p>
        </p:txBody>
      </p:sp>
      <p:pic>
        <p:nvPicPr>
          <p:cNvPr id="5" name="מציין מיקום תוכן 4">
            <a:extLst>
              <a:ext uri="{FF2B5EF4-FFF2-40B4-BE49-F238E27FC236}">
                <a16:creationId xmlns:a16="http://schemas.microsoft.com/office/drawing/2014/main" id="{272B6063-6B2A-02D8-70B1-69170A49EBDF}"/>
              </a:ext>
            </a:extLst>
          </p:cNvPr>
          <p:cNvPicPr>
            <a:picLocks noGrp="1" noChangeAspect="1"/>
          </p:cNvPicPr>
          <p:nvPr>
            <p:ph idx="1"/>
          </p:nvPr>
        </p:nvPicPr>
        <p:blipFill>
          <a:blip r:embed="rId2"/>
          <a:stretch>
            <a:fillRect/>
          </a:stretch>
        </p:blipFill>
        <p:spPr>
          <a:xfrm>
            <a:off x="85018" y="3021014"/>
            <a:ext cx="5884685" cy="3310136"/>
          </a:xfrm>
        </p:spPr>
      </p:pic>
      <p:pic>
        <p:nvPicPr>
          <p:cNvPr id="7" name="תמונה 6">
            <a:extLst>
              <a:ext uri="{FF2B5EF4-FFF2-40B4-BE49-F238E27FC236}">
                <a16:creationId xmlns:a16="http://schemas.microsoft.com/office/drawing/2014/main" id="{412AF563-ACF7-598E-1612-9D3EB9F53295}"/>
              </a:ext>
            </a:extLst>
          </p:cNvPr>
          <p:cNvPicPr>
            <a:picLocks noChangeAspect="1"/>
          </p:cNvPicPr>
          <p:nvPr/>
        </p:nvPicPr>
        <p:blipFill>
          <a:blip r:embed="rId3"/>
          <a:stretch>
            <a:fillRect/>
          </a:stretch>
        </p:blipFill>
        <p:spPr>
          <a:xfrm>
            <a:off x="6096000" y="3021014"/>
            <a:ext cx="5884687" cy="3310136"/>
          </a:xfrm>
          <a:prstGeom prst="rect">
            <a:avLst/>
          </a:prstGeom>
        </p:spPr>
      </p:pic>
    </p:spTree>
    <p:extLst>
      <p:ext uri="{BB962C8B-B14F-4D97-AF65-F5344CB8AC3E}">
        <p14:creationId xmlns:p14="http://schemas.microsoft.com/office/powerpoint/2010/main" val="2453241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804012-7621-E1F7-AFF5-9CEF287F6049}"/>
              </a:ext>
            </a:extLst>
          </p:cNvPr>
          <p:cNvSpPr>
            <a:spLocks noGrp="1"/>
          </p:cNvSpPr>
          <p:nvPr>
            <p:ph type="title"/>
          </p:nvPr>
        </p:nvSpPr>
        <p:spPr/>
        <p:txBody>
          <a:bodyPr/>
          <a:lstStyle/>
          <a:p>
            <a:r>
              <a:rPr lang="he-IL" dirty="0"/>
              <a:t>3. שעשוע:</a:t>
            </a:r>
          </a:p>
        </p:txBody>
      </p:sp>
      <p:sp>
        <p:nvSpPr>
          <p:cNvPr id="3" name="מציין מיקום תוכן 2">
            <a:extLst>
              <a:ext uri="{FF2B5EF4-FFF2-40B4-BE49-F238E27FC236}">
                <a16:creationId xmlns:a16="http://schemas.microsoft.com/office/drawing/2014/main" id="{81B3A65E-79FA-AA27-5A1B-FDD16008E08F}"/>
              </a:ext>
            </a:extLst>
          </p:cNvPr>
          <p:cNvSpPr>
            <a:spLocks noGrp="1"/>
          </p:cNvSpPr>
          <p:nvPr>
            <p:ph idx="1"/>
          </p:nvPr>
        </p:nvSpPr>
        <p:spPr/>
        <p:txBody>
          <a:bodyPr>
            <a:normAutofit/>
          </a:bodyPr>
          <a:lstStyle/>
          <a:p>
            <a:r>
              <a:rPr lang="he-IL" b="0" i="0" dirty="0">
                <a:effectLst/>
                <a:latin typeface="Söhne"/>
              </a:rPr>
              <a:t>האם המשחק מאפשר לשחקן לעשות דברים נחמדים שאינם קשורים ישירות למשחק?</a:t>
            </a:r>
          </a:p>
          <a:p>
            <a:pPr marL="0" indent="0">
              <a:buNone/>
            </a:pPr>
            <a:r>
              <a:rPr lang="he-IL" dirty="0">
                <a:latin typeface="Söhne"/>
              </a:rPr>
              <a:t>המשחק יכול לספק חוויות נחמדות ותחושות של שעשוע גם מחוץ למשימות הראשיות של המשחק, לדוגמא: </a:t>
            </a:r>
          </a:p>
          <a:p>
            <a:pPr marL="0" indent="0">
              <a:buNone/>
            </a:pPr>
            <a:r>
              <a:rPr lang="he-IL" b="1" dirty="0">
                <a:latin typeface="Söhne"/>
              </a:rPr>
              <a:t>פעילויות צדדיות: </a:t>
            </a:r>
            <a:r>
              <a:rPr lang="he-IL" dirty="0">
                <a:latin typeface="Söhne"/>
              </a:rPr>
              <a:t>המשחק עשוי לספק פעילויות צדדיות או אתגרים נוספים שאינם חוברים ישירות להשגת מטרות השלב, אך יכולים לספק הנאה נוספת, כמו חנות בה ניתן לרכוש אביזרים מיוחדים לציפורים </a:t>
            </a:r>
            <a:r>
              <a:rPr lang="he-IL" dirty="0" err="1">
                <a:latin typeface="Söhne"/>
              </a:rPr>
              <a:t>וכו</a:t>
            </a:r>
            <a:r>
              <a:rPr lang="he-IL" dirty="0">
                <a:latin typeface="Söhne"/>
              </a:rPr>
              <a:t>'.</a:t>
            </a:r>
          </a:p>
          <a:p>
            <a:pPr marL="0" indent="0">
              <a:buNone/>
            </a:pPr>
            <a:r>
              <a:rPr lang="he-IL" b="1" dirty="0">
                <a:latin typeface="Söhne"/>
              </a:rPr>
              <a:t>התאמה אישית: </a:t>
            </a:r>
            <a:r>
              <a:rPr lang="he-IL" dirty="0">
                <a:latin typeface="Söhne"/>
              </a:rPr>
              <a:t>אפשרויות כמו ציפורים ייחודיות או התאמת אביזרים לציפורים</a:t>
            </a:r>
            <a:r>
              <a:rPr lang="en-US" dirty="0">
                <a:latin typeface="Söhne"/>
              </a:rPr>
              <a:t> </a:t>
            </a:r>
            <a:r>
              <a:rPr lang="he-IL" dirty="0">
                <a:latin typeface="Söhne"/>
              </a:rPr>
              <a:t>נותנות לשחקן אפשרויות ליצור חוויות אישיות נוספות</a:t>
            </a:r>
          </a:p>
        </p:txBody>
      </p:sp>
    </p:spTree>
    <p:extLst>
      <p:ext uri="{BB962C8B-B14F-4D97-AF65-F5344CB8AC3E}">
        <p14:creationId xmlns:p14="http://schemas.microsoft.com/office/powerpoint/2010/main" val="2331782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מציין מיקום תוכן 8">
            <a:extLst>
              <a:ext uri="{FF2B5EF4-FFF2-40B4-BE49-F238E27FC236}">
                <a16:creationId xmlns:a16="http://schemas.microsoft.com/office/drawing/2014/main" id="{C7889657-1860-FEFB-ECB2-D9971C398B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6467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A25BB6-33D4-824F-E112-44E35F4E21D3}"/>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DD443B66-1E62-2727-0A21-E7A52BF474A9}"/>
              </a:ext>
            </a:extLst>
          </p:cNvPr>
          <p:cNvSpPr>
            <a:spLocks noGrp="1"/>
          </p:cNvSpPr>
          <p:nvPr>
            <p:ph idx="1"/>
          </p:nvPr>
        </p:nvSpPr>
        <p:spPr/>
        <p:txBody>
          <a:bodyPr>
            <a:normAutofit fontScale="85000" lnSpcReduction="20000"/>
          </a:bodyPr>
          <a:lstStyle/>
          <a:p>
            <a:r>
              <a:rPr lang="he-IL" dirty="0"/>
              <a:t>לאיזה סוגי שחקנים המשחק מתאים? לאיזה מהם המשחק מתאים במיוחד?</a:t>
            </a:r>
          </a:p>
          <a:p>
            <a:pPr marL="0" indent="0">
              <a:buNone/>
            </a:pPr>
            <a:r>
              <a:rPr lang="he-IL" b="1" dirty="0"/>
              <a:t>התחרותי:</a:t>
            </a:r>
            <a:r>
              <a:rPr lang="en-US" b="1" dirty="0"/>
              <a:t> </a:t>
            </a:r>
            <a:r>
              <a:rPr lang="he-IL" dirty="0"/>
              <a:t>המשחק מספק דרכים לשחקנים להתמודד זה נגד זה, כמו דירוגים ואתגרים יומיים. כל אחד יכול לשבור את השיאים של חבריו ולהתמודד ע"י השגת נקודות גבוהות. </a:t>
            </a:r>
          </a:p>
          <a:p>
            <a:pPr marL="0" indent="0">
              <a:buNone/>
            </a:pPr>
            <a:r>
              <a:rPr lang="he-IL" b="1" dirty="0"/>
              <a:t>ההשיגי: </a:t>
            </a:r>
            <a:r>
              <a:rPr lang="he-IL" dirty="0"/>
              <a:t>המשחק כולל שלבים רבים ברמות שונות ועולות, כך ששחקן שאוהב להתקדם לרמות מאתגרות יותר ימצא עניין במשחק.</a:t>
            </a:r>
            <a:endParaRPr lang="he-IL" b="1" dirty="0"/>
          </a:p>
          <a:p>
            <a:pPr marL="0" indent="0">
              <a:buNone/>
            </a:pPr>
            <a:r>
              <a:rPr lang="he-IL" b="1" dirty="0"/>
              <a:t>הסייר: </a:t>
            </a:r>
            <a:r>
              <a:rPr lang="he-IL" dirty="0"/>
              <a:t>ישנם אזורים ומשאבים נסתרים במשחק שיכולים להיות מעניינים לסיירים שרוצים לגלות את כל האפשרויות של המשחק.</a:t>
            </a:r>
          </a:p>
          <a:p>
            <a:pPr marL="0" indent="0">
              <a:buNone/>
            </a:pPr>
            <a:r>
              <a:rPr lang="he-IL" b="1" dirty="0"/>
              <a:t>האספן:</a:t>
            </a:r>
            <a:r>
              <a:rPr lang="en-US" b="1" dirty="0"/>
              <a:t> </a:t>
            </a:r>
            <a:r>
              <a:rPr lang="he-IL" dirty="0"/>
              <a:t>המשחק מציע ציפורים ייחודיות ואפשרויות כדי לאסוף את כל האוסף האפשרי של הציפורים.</a:t>
            </a:r>
          </a:p>
          <a:p>
            <a:pPr marL="0" indent="0">
              <a:buNone/>
            </a:pPr>
            <a:endParaRPr lang="he-IL" b="1" dirty="0"/>
          </a:p>
          <a:p>
            <a:pPr marL="0" indent="0">
              <a:buNone/>
            </a:pPr>
            <a:r>
              <a:rPr lang="he-IL" dirty="0"/>
              <a:t>באופן כללי, המשחק מתאים למגוון של סוגי שחקנים. הוא מציע לשחקן אתגרים, תחושת שליטה ואפשרויות לשעשוע נוסף, מה שהופך אותו למשחק המתאים לסוגים שונים של שחקנים. </a:t>
            </a:r>
          </a:p>
        </p:txBody>
      </p:sp>
    </p:spTree>
    <p:extLst>
      <p:ext uri="{BB962C8B-B14F-4D97-AF65-F5344CB8AC3E}">
        <p14:creationId xmlns:p14="http://schemas.microsoft.com/office/powerpoint/2010/main" val="257561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0689D9-74E9-2BA7-4DEB-791381C42676}"/>
              </a:ext>
            </a:extLst>
          </p:cNvPr>
          <p:cNvSpPr>
            <a:spLocks noGrp="1"/>
          </p:cNvSpPr>
          <p:nvPr>
            <p:ph type="title"/>
          </p:nvPr>
        </p:nvSpPr>
        <p:spPr/>
        <p:txBody>
          <a:bodyPr/>
          <a:lstStyle/>
          <a:p>
            <a:r>
              <a:rPr lang="he-IL" dirty="0"/>
              <a:t>הסייר: </a:t>
            </a:r>
          </a:p>
        </p:txBody>
      </p:sp>
      <p:pic>
        <p:nvPicPr>
          <p:cNvPr id="5" name="מציין מיקום תוכן 4">
            <a:extLst>
              <a:ext uri="{FF2B5EF4-FFF2-40B4-BE49-F238E27FC236}">
                <a16:creationId xmlns:a16="http://schemas.microsoft.com/office/drawing/2014/main" id="{EAA6E4BD-17E5-159B-0757-04637BAD99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spTree>
    <p:extLst>
      <p:ext uri="{BB962C8B-B14F-4D97-AF65-F5344CB8AC3E}">
        <p14:creationId xmlns:p14="http://schemas.microsoft.com/office/powerpoint/2010/main" val="619025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E07E90-6BCF-5B5E-F426-603D88210256}"/>
              </a:ext>
            </a:extLst>
          </p:cNvPr>
          <p:cNvSpPr>
            <a:spLocks noGrp="1"/>
          </p:cNvSpPr>
          <p:nvPr>
            <p:ph type="title"/>
          </p:nvPr>
        </p:nvSpPr>
        <p:spPr/>
        <p:txBody>
          <a:bodyPr/>
          <a:lstStyle/>
          <a:p>
            <a:r>
              <a:rPr lang="he-IL" dirty="0"/>
              <a:t>התחרותי:</a:t>
            </a:r>
          </a:p>
        </p:txBody>
      </p:sp>
      <p:pic>
        <p:nvPicPr>
          <p:cNvPr id="5" name="מציין מיקום תוכן 4">
            <a:extLst>
              <a:ext uri="{FF2B5EF4-FFF2-40B4-BE49-F238E27FC236}">
                <a16:creationId xmlns:a16="http://schemas.microsoft.com/office/drawing/2014/main" id="{14032779-6441-2F77-F6A1-A23C2C19D5BD}"/>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4067562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06D54F-41EA-2A40-9DD6-C9E8CC8ED908}"/>
              </a:ext>
            </a:extLst>
          </p:cNvPr>
          <p:cNvSpPr>
            <a:spLocks noGrp="1"/>
          </p:cNvSpPr>
          <p:nvPr>
            <p:ph type="title"/>
          </p:nvPr>
        </p:nvSpPr>
        <p:spPr/>
        <p:txBody>
          <a:bodyPr/>
          <a:lstStyle/>
          <a:p>
            <a:r>
              <a:rPr lang="he-IL" dirty="0"/>
              <a:t>רגשות:</a:t>
            </a:r>
          </a:p>
        </p:txBody>
      </p:sp>
      <p:sp>
        <p:nvSpPr>
          <p:cNvPr id="3" name="מציין מיקום תוכן 2">
            <a:extLst>
              <a:ext uri="{FF2B5EF4-FFF2-40B4-BE49-F238E27FC236}">
                <a16:creationId xmlns:a16="http://schemas.microsoft.com/office/drawing/2014/main" id="{627E48EF-4775-2CE9-15A1-D5021C339EF9}"/>
              </a:ext>
            </a:extLst>
          </p:cNvPr>
          <p:cNvSpPr>
            <a:spLocks noGrp="1"/>
          </p:cNvSpPr>
          <p:nvPr>
            <p:ph idx="1"/>
          </p:nvPr>
        </p:nvSpPr>
        <p:spPr/>
        <p:txBody>
          <a:bodyPr/>
          <a:lstStyle/>
          <a:p>
            <a:r>
              <a:rPr lang="he-IL" dirty="0"/>
              <a:t>איזה רגשות התעוררו בכם כששיחקתם במשחק לראשונה?</a:t>
            </a:r>
          </a:p>
          <a:p>
            <a:pPr marL="0" indent="0">
              <a:buNone/>
            </a:pPr>
            <a:r>
              <a:rPr lang="he-IL" b="1" dirty="0"/>
              <a:t>תחושת סקרנות: </a:t>
            </a:r>
            <a:r>
              <a:rPr lang="he-IL" dirty="0"/>
              <a:t>כשפתחתי לראשונה את המשחק עלתה בי תחושת סקרנות, אילו דברים חדשים התווספו למשחק ואיך תהיה חווית המשחק. </a:t>
            </a:r>
          </a:p>
          <a:p>
            <a:pPr marL="0" indent="0">
              <a:buNone/>
            </a:pPr>
            <a:r>
              <a:rPr lang="he-IL" b="1" dirty="0"/>
              <a:t>אתגרים: </a:t>
            </a:r>
            <a:r>
              <a:rPr lang="he-IL" dirty="0"/>
              <a:t>כשנתקלתי לראשונה באתגרים במשחק, עלו בי רגשות של אתגר והתלהבות מההצלחה הראשונית.</a:t>
            </a:r>
          </a:p>
          <a:p>
            <a:pPr marL="0" indent="0">
              <a:buNone/>
            </a:pPr>
            <a:r>
              <a:rPr lang="he-IL" b="1" dirty="0"/>
              <a:t>תחושת שליטה: </a:t>
            </a:r>
            <a:r>
              <a:rPr lang="he-IL" dirty="0"/>
              <a:t>כשהבנתי את הפעולות שלי במשחק וכיצד הן משפיעות על המציאות במשחק, תחושת השליטה במשחק גרמה לי לרצות להמשיך ולשחק בו.</a:t>
            </a:r>
            <a:endParaRPr lang="he-IL" b="1" dirty="0"/>
          </a:p>
        </p:txBody>
      </p:sp>
    </p:spTree>
    <p:extLst>
      <p:ext uri="{BB962C8B-B14F-4D97-AF65-F5344CB8AC3E}">
        <p14:creationId xmlns:p14="http://schemas.microsoft.com/office/powerpoint/2010/main" val="1657898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AFF699-FC3A-DBBF-848F-7B95B8E2F4D1}"/>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683EBA65-6470-CF78-DF50-9CFCF388C3BE}"/>
              </a:ext>
            </a:extLst>
          </p:cNvPr>
          <p:cNvSpPr>
            <a:spLocks noGrp="1"/>
          </p:cNvSpPr>
          <p:nvPr>
            <p:ph idx="1"/>
          </p:nvPr>
        </p:nvSpPr>
        <p:spPr/>
        <p:txBody>
          <a:bodyPr>
            <a:normAutofit fontScale="92500" lnSpcReduction="10000"/>
          </a:bodyPr>
          <a:lstStyle/>
          <a:p>
            <a:r>
              <a:rPr lang="he-IL" dirty="0"/>
              <a:t>איך עיצוב המשחק תורם ליצירת רגשות אלה?</a:t>
            </a:r>
          </a:p>
          <a:p>
            <a:pPr marL="0" indent="0">
              <a:buNone/>
            </a:pPr>
            <a:r>
              <a:rPr lang="he-IL" b="1" dirty="0"/>
              <a:t>עיצוב עתידני: </a:t>
            </a:r>
            <a:r>
              <a:rPr lang="he-IL" dirty="0"/>
              <a:t>המשחק מעוצב בצורה עתידנית ומרהיבה, יוצר התרגשות וסקרנות בזמן שהשחקן נכנס לעולם החדש של המשחק.</a:t>
            </a:r>
          </a:p>
          <a:p>
            <a:pPr marL="0" indent="0">
              <a:buNone/>
            </a:pPr>
            <a:r>
              <a:rPr lang="he-IL" b="1" dirty="0"/>
              <a:t>מוזיקה וסאונד: </a:t>
            </a:r>
            <a:r>
              <a:rPr lang="he-IL" dirty="0"/>
              <a:t>שימוש במוזיקה </a:t>
            </a:r>
            <a:r>
              <a:rPr lang="he-IL" dirty="0" err="1"/>
              <a:t>וסאונדים</a:t>
            </a:r>
            <a:r>
              <a:rPr lang="he-IL" dirty="0"/>
              <a:t> מיוחדים הוא כלי עוצמתי ליצירת רגשות. אפקטים קוליים חגיגיים עשויים לעזור ליצור רגשות של ניצחון או התלהבות כאשר השחקן מצליח באתגרים.</a:t>
            </a:r>
          </a:p>
          <a:p>
            <a:pPr marL="0" indent="0">
              <a:buNone/>
            </a:pPr>
            <a:r>
              <a:rPr lang="he-IL" b="1" dirty="0"/>
              <a:t>אתגרים מתמשכים: </a:t>
            </a:r>
            <a:r>
              <a:rPr lang="he-IL" dirty="0"/>
              <a:t>המשחק עשוי להציע אתגרים ושלבים מתמשכים שמחייבים את השחקן להתקדם ומספקים רגשות של יצירתיות והתקדמות.</a:t>
            </a:r>
            <a:endParaRPr lang="he-IL" b="1" dirty="0"/>
          </a:p>
          <a:p>
            <a:pPr marL="0" indent="0">
              <a:buNone/>
            </a:pPr>
            <a:endParaRPr lang="he-IL" b="1" dirty="0"/>
          </a:p>
          <a:p>
            <a:pPr marL="0" indent="0">
              <a:buNone/>
            </a:pPr>
            <a:r>
              <a:rPr lang="he-IL" dirty="0"/>
              <a:t>בצורה כללית, עיצוב המשחק יוצר חוויות משמעותיות ורגשות עבור השחקן, המשפרים ומשדרגים את </a:t>
            </a:r>
            <a:r>
              <a:rPr lang="he-IL" dirty="0" err="1"/>
              <a:t>חוויתו</a:t>
            </a:r>
            <a:r>
              <a:rPr lang="he-IL" dirty="0"/>
              <a:t>.</a:t>
            </a:r>
          </a:p>
        </p:txBody>
      </p:sp>
    </p:spTree>
    <p:extLst>
      <p:ext uri="{BB962C8B-B14F-4D97-AF65-F5344CB8AC3E}">
        <p14:creationId xmlns:p14="http://schemas.microsoft.com/office/powerpoint/2010/main" val="3069897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A439F09-DED5-4BE8-77C7-8D000095B4E4}"/>
              </a:ext>
            </a:extLst>
          </p:cNvPr>
          <p:cNvSpPr>
            <a:spLocks noGrp="1"/>
          </p:cNvSpPr>
          <p:nvPr>
            <p:ph type="title"/>
          </p:nvPr>
        </p:nvSpPr>
        <p:spPr/>
        <p:txBody>
          <a:bodyPr/>
          <a:lstStyle/>
          <a:p>
            <a:r>
              <a:rPr lang="he-IL" dirty="0"/>
              <a:t>סיפור רקע:</a:t>
            </a:r>
          </a:p>
        </p:txBody>
      </p:sp>
      <p:sp>
        <p:nvSpPr>
          <p:cNvPr id="3" name="מציין מיקום תוכן 2">
            <a:extLst>
              <a:ext uri="{FF2B5EF4-FFF2-40B4-BE49-F238E27FC236}">
                <a16:creationId xmlns:a16="http://schemas.microsoft.com/office/drawing/2014/main" id="{D070A6E8-5A57-1EE2-B8EB-3461D5ACB293}"/>
              </a:ext>
            </a:extLst>
          </p:cNvPr>
          <p:cNvSpPr>
            <a:spLocks noGrp="1"/>
          </p:cNvSpPr>
          <p:nvPr>
            <p:ph idx="1"/>
          </p:nvPr>
        </p:nvSpPr>
        <p:spPr/>
        <p:txBody>
          <a:bodyPr/>
          <a:lstStyle/>
          <a:p>
            <a:r>
              <a:rPr lang="he-IL" dirty="0"/>
              <a:t>מהו סיפור הרקע של המשחק – מה קרה לפני שהמשחק התחיל?</a:t>
            </a:r>
          </a:p>
          <a:p>
            <a:pPr marL="0" indent="0">
              <a:buNone/>
            </a:pPr>
            <a:r>
              <a:rPr lang="he-IL" dirty="0"/>
              <a:t>להקה של ציפורים צבעוניות שמנסות להחזיר את הביצים שלהן, אשר נגנבו ע"י קבוצה של חזירים ירוקים רעבים.</a:t>
            </a:r>
          </a:p>
          <a:p>
            <a:pPr marL="0" indent="0">
              <a:buNone/>
            </a:pPr>
            <a:endParaRPr lang="he-IL" dirty="0"/>
          </a:p>
          <a:p>
            <a:r>
              <a:rPr lang="he-IL" dirty="0"/>
              <a:t>איך סיפור הרקע מועבר לשחקן?</a:t>
            </a:r>
          </a:p>
          <a:p>
            <a:pPr marL="0" indent="0">
              <a:buNone/>
            </a:pPr>
            <a:r>
              <a:rPr lang="he-IL" dirty="0"/>
              <a:t>באמצעות משחק הדרכה בו מוסבר לשחקן את מטרותיו וכיצד עליו לשחק.</a:t>
            </a:r>
          </a:p>
        </p:txBody>
      </p:sp>
    </p:spTree>
    <p:extLst>
      <p:ext uri="{BB962C8B-B14F-4D97-AF65-F5344CB8AC3E}">
        <p14:creationId xmlns:p14="http://schemas.microsoft.com/office/powerpoint/2010/main" val="332377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69F73B-6362-F536-8671-C42DE997FABD}"/>
              </a:ext>
            </a:extLst>
          </p:cNvPr>
          <p:cNvSpPr>
            <a:spLocks noGrp="1"/>
          </p:cNvSpPr>
          <p:nvPr>
            <p:ph type="title"/>
          </p:nvPr>
        </p:nvSpPr>
        <p:spPr/>
        <p:txBody>
          <a:bodyPr/>
          <a:lstStyle/>
          <a:p>
            <a:r>
              <a:rPr lang="he-IL" dirty="0"/>
              <a:t>דמויות</a:t>
            </a:r>
          </a:p>
        </p:txBody>
      </p:sp>
      <p:sp>
        <p:nvSpPr>
          <p:cNvPr id="3" name="מציין מיקום תוכן 2">
            <a:extLst>
              <a:ext uri="{FF2B5EF4-FFF2-40B4-BE49-F238E27FC236}">
                <a16:creationId xmlns:a16="http://schemas.microsoft.com/office/drawing/2014/main" id="{224889AD-2638-FD45-D3F0-BBB651E429E6}"/>
              </a:ext>
            </a:extLst>
          </p:cNvPr>
          <p:cNvSpPr>
            <a:spLocks noGrp="1"/>
          </p:cNvSpPr>
          <p:nvPr>
            <p:ph idx="1"/>
          </p:nvPr>
        </p:nvSpPr>
        <p:spPr/>
        <p:txBody>
          <a:bodyPr>
            <a:normAutofit fontScale="92500" lnSpcReduction="20000"/>
          </a:bodyPr>
          <a:lstStyle/>
          <a:p>
            <a:r>
              <a:rPr lang="he-IL" dirty="0"/>
              <a:t>מי הן הדמויות במשחק?</a:t>
            </a:r>
          </a:p>
          <a:p>
            <a:pPr>
              <a:buFont typeface="Arial" panose="020B0604020202020204" pitchFamily="34" charset="0"/>
              <a:buChar char="•"/>
            </a:pPr>
            <a:r>
              <a:rPr lang="he-IL" b="1" i="0" dirty="0">
                <a:solidFill>
                  <a:srgbClr val="202122"/>
                </a:solidFill>
                <a:effectLst/>
                <a:latin typeface="Arial" panose="020B0604020202020204" pitchFamily="34" charset="0"/>
              </a:rPr>
              <a:t>רד</a:t>
            </a:r>
            <a:r>
              <a:rPr lang="he-IL" b="0" i="0" dirty="0">
                <a:solidFill>
                  <a:srgbClr val="202122"/>
                </a:solidFill>
                <a:effectLst/>
                <a:latin typeface="Arial" panose="020B0604020202020204" pitchFamily="34" charset="0"/>
              </a:rPr>
              <a:t> - בלחיצה משחרר גלי הדף.</a:t>
            </a:r>
          </a:p>
          <a:p>
            <a:pPr>
              <a:buFont typeface="Arial" panose="020B0604020202020204" pitchFamily="34" charset="0"/>
              <a:buChar char="•"/>
            </a:pPr>
            <a:r>
              <a:rPr lang="he-IL" b="1" i="0" dirty="0">
                <a:solidFill>
                  <a:srgbClr val="202122"/>
                </a:solidFill>
                <a:effectLst/>
                <a:latin typeface="Arial" panose="020B0604020202020204" pitchFamily="34" charset="0"/>
              </a:rPr>
              <a:t>בלוז</a:t>
            </a:r>
            <a:r>
              <a:rPr lang="he-IL" b="0" i="0" dirty="0">
                <a:solidFill>
                  <a:srgbClr val="202122"/>
                </a:solidFill>
                <a:effectLst/>
                <a:latin typeface="Arial" panose="020B0604020202020204" pitchFamily="34" charset="0"/>
              </a:rPr>
              <a:t> - בלחיצה מתפצל לשלושה.</a:t>
            </a:r>
          </a:p>
          <a:p>
            <a:pPr>
              <a:buFont typeface="Arial" panose="020B0604020202020204" pitchFamily="34" charset="0"/>
              <a:buChar char="•"/>
            </a:pPr>
            <a:r>
              <a:rPr lang="he-IL" b="1" i="0" dirty="0">
                <a:solidFill>
                  <a:srgbClr val="202122"/>
                </a:solidFill>
                <a:effectLst/>
                <a:latin typeface="Arial" panose="020B0604020202020204" pitchFamily="34" charset="0"/>
              </a:rPr>
              <a:t>צ'אק</a:t>
            </a:r>
            <a:r>
              <a:rPr lang="he-IL" b="0" i="0" dirty="0">
                <a:solidFill>
                  <a:srgbClr val="202122"/>
                </a:solidFill>
                <a:effectLst/>
                <a:latin typeface="Arial" panose="020B0604020202020204" pitchFamily="34" charset="0"/>
              </a:rPr>
              <a:t> - בלחיצה מהירותו מתעצמת מאוד וכוח המשיכה כלפי מטה כמעט ואינו משפיע עליו.</a:t>
            </a:r>
          </a:p>
          <a:p>
            <a:pPr>
              <a:buFont typeface="Arial" panose="020B0604020202020204" pitchFamily="34" charset="0"/>
              <a:buChar char="•"/>
            </a:pPr>
            <a:r>
              <a:rPr lang="he-IL" b="1" i="0" dirty="0">
                <a:solidFill>
                  <a:srgbClr val="202122"/>
                </a:solidFill>
                <a:effectLst/>
                <a:latin typeface="Arial" panose="020B0604020202020204" pitchFamily="34" charset="0"/>
              </a:rPr>
              <a:t>מטילדה</a:t>
            </a:r>
            <a:r>
              <a:rPr lang="he-IL" b="0" i="0" dirty="0">
                <a:solidFill>
                  <a:srgbClr val="202122"/>
                </a:solidFill>
                <a:effectLst/>
                <a:latin typeface="Arial" panose="020B0604020202020204" pitchFamily="34" charset="0"/>
              </a:rPr>
              <a:t> - בלחיצה מטילה ביצה שתתפוצץ ברגע שתפגע במשהו, כאשר היא ממשיכה לעוף במהירות גבוה בזווית של כ30 מעלות ממסלול ישר בציר האופקי.</a:t>
            </a:r>
          </a:p>
          <a:p>
            <a:pPr>
              <a:buFont typeface="Arial" panose="020B0604020202020204" pitchFamily="34" charset="0"/>
              <a:buChar char="•"/>
            </a:pPr>
            <a:r>
              <a:rPr lang="he-IL" b="1" i="0" dirty="0" err="1">
                <a:solidFill>
                  <a:srgbClr val="202122"/>
                </a:solidFill>
                <a:effectLst/>
                <a:latin typeface="Arial" panose="020B0604020202020204" pitchFamily="34" charset="0"/>
              </a:rPr>
              <a:t>סילבר</a:t>
            </a:r>
            <a:r>
              <a:rPr lang="he-IL" b="0" i="0" dirty="0">
                <a:solidFill>
                  <a:srgbClr val="202122"/>
                </a:solidFill>
                <a:effectLst/>
                <a:latin typeface="Arial" panose="020B0604020202020204" pitchFamily="34" charset="0"/>
              </a:rPr>
              <a:t> - בלחיצה עושה סיבוב של 270 מעלות לעבר קרקע.</a:t>
            </a:r>
          </a:p>
          <a:p>
            <a:pPr>
              <a:buFont typeface="Arial" panose="020B0604020202020204" pitchFamily="34" charset="0"/>
              <a:buChar char="•"/>
            </a:pPr>
            <a:r>
              <a:rPr lang="he-IL" b="1" i="0" dirty="0" err="1">
                <a:solidFill>
                  <a:srgbClr val="202122"/>
                </a:solidFill>
                <a:effectLst/>
                <a:latin typeface="Arial" panose="020B0604020202020204" pitchFamily="34" charset="0"/>
              </a:rPr>
              <a:t>בומב</a:t>
            </a:r>
            <a:r>
              <a:rPr lang="he-IL" b="0" i="0" dirty="0">
                <a:solidFill>
                  <a:srgbClr val="202122"/>
                </a:solidFill>
                <a:effectLst/>
                <a:latin typeface="Arial" panose="020B0604020202020204" pitchFamily="34" charset="0"/>
              </a:rPr>
              <a:t> - בלחיצה מתפוצץ, ללא לחיצה יתפוצץ כ2 שניות לאחר פגיעה בפריט כלשהו.</a:t>
            </a:r>
          </a:p>
          <a:p>
            <a:pPr>
              <a:buFont typeface="Arial" panose="020B0604020202020204" pitchFamily="34" charset="0"/>
              <a:buChar char="•"/>
            </a:pPr>
            <a:r>
              <a:rPr lang="he-IL" b="1" i="0" dirty="0">
                <a:solidFill>
                  <a:srgbClr val="202122"/>
                </a:solidFill>
                <a:effectLst/>
                <a:latin typeface="Arial" panose="020B0604020202020204" pitchFamily="34" charset="0"/>
              </a:rPr>
              <a:t>טרנס</a:t>
            </a:r>
            <a:r>
              <a:rPr lang="he-IL" b="0" i="0" dirty="0">
                <a:solidFill>
                  <a:srgbClr val="202122"/>
                </a:solidFill>
                <a:effectLst/>
                <a:latin typeface="Arial" panose="020B0604020202020204" pitchFamily="34" charset="0"/>
              </a:rPr>
              <a:t> - בלחיצה אינו עושה דבר, אך חזק ביותר גם בפני עצמו.</a:t>
            </a:r>
          </a:p>
          <a:p>
            <a:pPr marL="0" indent="0">
              <a:buNone/>
            </a:pPr>
            <a:endParaRPr lang="he-IL" dirty="0"/>
          </a:p>
        </p:txBody>
      </p:sp>
    </p:spTree>
    <p:extLst>
      <p:ext uri="{BB962C8B-B14F-4D97-AF65-F5344CB8AC3E}">
        <p14:creationId xmlns:p14="http://schemas.microsoft.com/office/powerpoint/2010/main" val="294446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49693E-712D-3C1C-AEF5-7FBA424DDD2A}"/>
              </a:ext>
            </a:extLst>
          </p:cNvPr>
          <p:cNvSpPr>
            <a:spLocks noGrp="1"/>
          </p:cNvSpPr>
          <p:nvPr>
            <p:ph type="title"/>
          </p:nvPr>
        </p:nvSpPr>
        <p:spPr/>
        <p:txBody>
          <a:bodyPr/>
          <a:lstStyle/>
          <a:p>
            <a:r>
              <a:rPr lang="he-IL" dirty="0"/>
              <a:t>1. אתגר:</a:t>
            </a:r>
          </a:p>
        </p:txBody>
      </p:sp>
      <p:sp>
        <p:nvSpPr>
          <p:cNvPr id="3" name="מציין מיקום תוכן 2">
            <a:extLst>
              <a:ext uri="{FF2B5EF4-FFF2-40B4-BE49-F238E27FC236}">
                <a16:creationId xmlns:a16="http://schemas.microsoft.com/office/drawing/2014/main" id="{E60111D4-1174-155B-3272-092D07DBA018}"/>
              </a:ext>
            </a:extLst>
          </p:cNvPr>
          <p:cNvSpPr>
            <a:spLocks noGrp="1"/>
          </p:cNvSpPr>
          <p:nvPr>
            <p:ph idx="1"/>
          </p:nvPr>
        </p:nvSpPr>
        <p:spPr/>
        <p:txBody>
          <a:bodyPr/>
          <a:lstStyle/>
          <a:p>
            <a:r>
              <a:rPr lang="he-IL" b="0" i="0" dirty="0">
                <a:effectLst/>
                <a:latin typeface="Söhne"/>
              </a:rPr>
              <a:t>אילו כישורים דרושים כדי לשחק? </a:t>
            </a:r>
          </a:p>
          <a:p>
            <a:pPr marL="0" indent="0">
              <a:buNone/>
            </a:pPr>
            <a:r>
              <a:rPr lang="he-IL" b="1" dirty="0">
                <a:latin typeface="Söhne"/>
              </a:rPr>
              <a:t>דיוק:</a:t>
            </a:r>
            <a:r>
              <a:rPr lang="he-IL" dirty="0">
                <a:latin typeface="Söhne"/>
              </a:rPr>
              <a:t> המשחק דורש מהשחקן דיוק בזריקת הציפורים והפצצות, תוך כדי התגברות על מכשולים וחסימות שונות. יש לכוון ולזרוק בדיוק כדי להשיג יעדים ונקודות. </a:t>
            </a:r>
          </a:p>
          <a:p>
            <a:pPr marL="0" indent="0">
              <a:buNone/>
            </a:pPr>
            <a:r>
              <a:rPr lang="he-IL" b="1" dirty="0">
                <a:latin typeface="Söhne"/>
              </a:rPr>
              <a:t>חשיבה יצירתית: </a:t>
            </a:r>
            <a:r>
              <a:rPr lang="he-IL" dirty="0">
                <a:latin typeface="Söhne"/>
              </a:rPr>
              <a:t>לפעמים בכדי לעבור שלבים מורכבים יש צורך בחשיבה יצירתית ע"מ לעבור את השלב באמצעות שימוש בכוחות מיוחדים של הציפורים וכדומה.</a:t>
            </a:r>
          </a:p>
          <a:p>
            <a:pPr marL="0" indent="0">
              <a:buNone/>
            </a:pPr>
            <a:r>
              <a:rPr lang="he-IL" b="1" dirty="0">
                <a:latin typeface="Söhne"/>
              </a:rPr>
              <a:t>אסטרטגיה:</a:t>
            </a:r>
            <a:r>
              <a:rPr lang="he-IL" dirty="0">
                <a:latin typeface="Söhne"/>
              </a:rPr>
              <a:t> בחלק מהשלבים, יש לחשוב על אופן ההתקפה והסדר בו יבחר כל סוג של ציפור, בהתאם לצורך ולהתקפה המיוחדת שלה.</a:t>
            </a:r>
            <a:br>
              <a:rPr lang="he-IL" dirty="0"/>
            </a:br>
            <a:endParaRPr lang="he-IL" dirty="0"/>
          </a:p>
        </p:txBody>
      </p:sp>
    </p:spTree>
    <p:extLst>
      <p:ext uri="{BB962C8B-B14F-4D97-AF65-F5344CB8AC3E}">
        <p14:creationId xmlns:p14="http://schemas.microsoft.com/office/powerpoint/2010/main" val="318923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14754D-AD6B-2C83-9F6D-2A963A8E58BE}"/>
              </a:ext>
            </a:extLst>
          </p:cNvPr>
          <p:cNvSpPr>
            <a:spLocks noGrp="1"/>
          </p:cNvSpPr>
          <p:nvPr>
            <p:ph type="title"/>
          </p:nvPr>
        </p:nvSpPr>
        <p:spPr/>
        <p:txBody>
          <a:bodyPr/>
          <a:lstStyle/>
          <a:p>
            <a:endParaRPr lang="he-IL"/>
          </a:p>
        </p:txBody>
      </p:sp>
      <p:pic>
        <p:nvPicPr>
          <p:cNvPr id="5" name="מציין מיקום תוכן 4">
            <a:extLst>
              <a:ext uri="{FF2B5EF4-FFF2-40B4-BE49-F238E27FC236}">
                <a16:creationId xmlns:a16="http://schemas.microsoft.com/office/drawing/2014/main" id="{D9B95649-4E0F-D2EC-6346-DDF68B4646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05390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5367D56-ADAE-FB46-80D1-754752F9F1FA}"/>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512BAE68-D5AD-693F-4465-12A944C6C597}"/>
              </a:ext>
            </a:extLst>
          </p:cNvPr>
          <p:cNvSpPr>
            <a:spLocks noGrp="1"/>
          </p:cNvSpPr>
          <p:nvPr>
            <p:ph idx="1"/>
          </p:nvPr>
        </p:nvSpPr>
        <p:spPr/>
        <p:txBody>
          <a:bodyPr>
            <a:normAutofit/>
          </a:bodyPr>
          <a:lstStyle/>
          <a:p>
            <a:r>
              <a:rPr lang="he-IL" dirty="0"/>
              <a:t>ציפורים מיוחדות</a:t>
            </a:r>
          </a:p>
          <a:p>
            <a:r>
              <a:rPr lang="he-IL" b="1" i="0" dirty="0" err="1">
                <a:solidFill>
                  <a:srgbClr val="202122"/>
                </a:solidFill>
                <a:effectLst/>
                <a:latin typeface="Arial" panose="020B0604020202020204" pitchFamily="34" charset="0"/>
              </a:rPr>
              <a:t>סטלה</a:t>
            </a:r>
            <a:r>
              <a:rPr lang="he-IL" b="0" i="0" dirty="0">
                <a:solidFill>
                  <a:srgbClr val="202122"/>
                </a:solidFill>
                <a:effectLst/>
                <a:latin typeface="Arial" panose="020B0604020202020204" pitchFamily="34" charset="0"/>
              </a:rPr>
              <a:t> - בלחיצה מפריחה בועת מסטיק ומתחילה לעלות איתה כלפי מעלה, כשכל מה שנוגע בבועה גם מתחיל לעוף ולעלות כלפי מעלה, לאחר זמן מה כל הבועות מתפוצצות.</a:t>
            </a:r>
          </a:p>
          <a:p>
            <a:pPr>
              <a:buFont typeface="Arial" panose="020B0604020202020204" pitchFamily="34" charset="0"/>
              <a:buChar char="•"/>
            </a:pPr>
            <a:r>
              <a:rPr lang="he-IL" b="1" i="0" dirty="0">
                <a:solidFill>
                  <a:srgbClr val="202122"/>
                </a:solidFill>
                <a:effectLst/>
                <a:latin typeface="Arial" panose="020B0604020202020204" pitchFamily="34" charset="0"/>
              </a:rPr>
              <a:t>האל</a:t>
            </a:r>
            <a:r>
              <a:rPr lang="he-IL" b="0" i="0" dirty="0">
                <a:solidFill>
                  <a:srgbClr val="202122"/>
                </a:solidFill>
                <a:effectLst/>
                <a:latin typeface="Arial" panose="020B0604020202020204" pitchFamily="34" charset="0"/>
              </a:rPr>
              <a:t> - בלחיצה חוזר לצד ממנו נזרק כמו בומרנג, עם הרבה יותר עצמו ובמהירות גבוהה יותר.</a:t>
            </a:r>
          </a:p>
          <a:p>
            <a:pPr>
              <a:buFont typeface="Arial" panose="020B0604020202020204" pitchFamily="34" charset="0"/>
              <a:buChar char="•"/>
            </a:pPr>
            <a:r>
              <a:rPr lang="he-IL" b="1" i="0" dirty="0" err="1">
                <a:solidFill>
                  <a:srgbClr val="202122"/>
                </a:solidFill>
                <a:effectLst/>
                <a:latin typeface="Arial" panose="020B0604020202020204" pitchFamily="34" charset="0"/>
              </a:rPr>
              <a:t>פיגי</a:t>
            </a:r>
            <a:r>
              <a:rPr lang="he-IL" b="1" i="0" dirty="0">
                <a:solidFill>
                  <a:srgbClr val="202122"/>
                </a:solidFill>
                <a:effectLst/>
                <a:latin typeface="Arial" panose="020B0604020202020204" pitchFamily="34" charset="0"/>
              </a:rPr>
              <a:t> </a:t>
            </a:r>
            <a:r>
              <a:rPr lang="he-IL" b="1" i="0" dirty="0" err="1">
                <a:solidFill>
                  <a:srgbClr val="202122"/>
                </a:solidFill>
                <a:effectLst/>
                <a:latin typeface="Arial" panose="020B0604020202020204" pitchFamily="34" charset="0"/>
              </a:rPr>
              <a:t>מק'קול</a:t>
            </a:r>
            <a:r>
              <a:rPr lang="he-IL" b="0" i="0" dirty="0">
                <a:solidFill>
                  <a:srgbClr val="202122"/>
                </a:solidFill>
                <a:effectLst/>
                <a:latin typeface="Arial" panose="020B0604020202020204" pitchFamily="34" charset="0"/>
              </a:rPr>
              <a:t> - בלחיצה יורה כדורי נזלת מהאף, לא גורם נזק ממשי, אבל הופך את המבנים לחלשים יותר.</a:t>
            </a:r>
          </a:p>
          <a:p>
            <a:pPr>
              <a:buFont typeface="Arial" panose="020B0604020202020204" pitchFamily="34" charset="0"/>
              <a:buChar char="•"/>
            </a:pPr>
            <a:r>
              <a:rPr lang="he-IL" b="1" i="0" dirty="0" err="1">
                <a:solidFill>
                  <a:srgbClr val="202122"/>
                </a:solidFill>
                <a:effectLst/>
                <a:latin typeface="Arial" panose="020B0604020202020204" pitchFamily="34" charset="0"/>
              </a:rPr>
              <a:t>באבלס</a:t>
            </a:r>
            <a:r>
              <a:rPr lang="he-IL" b="0" i="0" dirty="0">
                <a:solidFill>
                  <a:srgbClr val="202122"/>
                </a:solidFill>
                <a:effectLst/>
                <a:latin typeface="Arial" panose="020B0604020202020204" pitchFamily="34" charset="0"/>
              </a:rPr>
              <a:t> - בלחיצה מתנפח ודוחף כל מה שרק מונע ממנו זאת.</a:t>
            </a:r>
          </a:p>
          <a:p>
            <a:pPr marL="0" indent="0">
              <a:buNone/>
            </a:pPr>
            <a:endParaRPr lang="he-IL" dirty="0"/>
          </a:p>
        </p:txBody>
      </p:sp>
    </p:spTree>
    <p:extLst>
      <p:ext uri="{BB962C8B-B14F-4D97-AF65-F5344CB8AC3E}">
        <p14:creationId xmlns:p14="http://schemas.microsoft.com/office/powerpoint/2010/main" val="396669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3575CA-1E8C-17B6-F738-BAE313AB5C99}"/>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12143582-588A-B2FB-794B-FC67E97923BE}"/>
              </a:ext>
            </a:extLst>
          </p:cNvPr>
          <p:cNvSpPr>
            <a:spLocks noGrp="1"/>
          </p:cNvSpPr>
          <p:nvPr>
            <p:ph idx="1"/>
          </p:nvPr>
        </p:nvSpPr>
        <p:spPr/>
        <p:txBody>
          <a:bodyPr/>
          <a:lstStyle/>
          <a:p>
            <a:r>
              <a:rPr lang="he-IL" dirty="0"/>
              <a:t>הגיבורים במשחק הן הציפורים והמתנגדים העיקריים הם החזירים</a:t>
            </a:r>
          </a:p>
          <a:p>
            <a:r>
              <a:rPr lang="he-IL" dirty="0"/>
              <a:t>הדמויות הן קבועות, וניתן בכל שלב לבחור כל אחת מהדמויות בהתאם לצורך באותו שלב.</a:t>
            </a:r>
          </a:p>
          <a:p>
            <a:r>
              <a:rPr lang="he-IL" dirty="0"/>
              <a:t>הדמויות לא מתנהגות באופן המכיר רצון חופשי מכיוון שלכל דמות (ציפור)</a:t>
            </a:r>
            <a:r>
              <a:rPr lang="en-US" dirty="0"/>
              <a:t> </a:t>
            </a:r>
            <a:r>
              <a:rPr lang="he-IL" dirty="0"/>
              <a:t>יש התנהגות ספציפית (מתקפה)</a:t>
            </a:r>
            <a:r>
              <a:rPr lang="en-US" dirty="0"/>
              <a:t> </a:t>
            </a:r>
            <a:r>
              <a:rPr lang="he-IL" dirty="0"/>
              <a:t>והיא פועלת בצורה זו לאורך כל המשחק.</a:t>
            </a:r>
          </a:p>
        </p:txBody>
      </p:sp>
    </p:spTree>
    <p:extLst>
      <p:ext uri="{BB962C8B-B14F-4D97-AF65-F5344CB8AC3E}">
        <p14:creationId xmlns:p14="http://schemas.microsoft.com/office/powerpoint/2010/main" val="1641487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3D6233-EAB6-6526-F55D-C782DEDA60A8}"/>
              </a:ext>
            </a:extLst>
          </p:cNvPr>
          <p:cNvSpPr>
            <a:spLocks noGrp="1"/>
          </p:cNvSpPr>
          <p:nvPr>
            <p:ph type="title"/>
          </p:nvPr>
        </p:nvSpPr>
        <p:spPr/>
        <p:txBody>
          <a:bodyPr/>
          <a:lstStyle/>
          <a:p>
            <a:r>
              <a:rPr lang="he-IL" dirty="0"/>
              <a:t>עלילה:</a:t>
            </a:r>
          </a:p>
        </p:txBody>
      </p:sp>
      <p:sp>
        <p:nvSpPr>
          <p:cNvPr id="3" name="מציין מיקום תוכן 2">
            <a:extLst>
              <a:ext uri="{FF2B5EF4-FFF2-40B4-BE49-F238E27FC236}">
                <a16:creationId xmlns:a16="http://schemas.microsoft.com/office/drawing/2014/main" id="{A967614B-1D9C-ED05-4EC5-59E7CEA7FE8F}"/>
              </a:ext>
            </a:extLst>
          </p:cNvPr>
          <p:cNvSpPr>
            <a:spLocks noGrp="1"/>
          </p:cNvSpPr>
          <p:nvPr>
            <p:ph idx="1"/>
          </p:nvPr>
        </p:nvSpPr>
        <p:spPr/>
        <p:txBody>
          <a:bodyPr>
            <a:normAutofit fontScale="92500" lnSpcReduction="20000"/>
          </a:bodyPr>
          <a:lstStyle/>
          <a:p>
            <a:r>
              <a:rPr lang="he-IL" dirty="0"/>
              <a:t>מהי העלילה המרכזית במשחק?</a:t>
            </a:r>
          </a:p>
          <a:p>
            <a:r>
              <a:rPr lang="he-IL" b="0" i="0" dirty="0">
                <a:solidFill>
                  <a:srgbClr val="202122"/>
                </a:solidFill>
                <a:effectLst/>
                <a:latin typeface="Arial" panose="020B0604020202020204" pitchFamily="34" charset="0"/>
              </a:rPr>
              <a:t>המשחק מתחיל בפלאשבק שבו אנחנו רואים שלאחר העלילה של הפרק הראשון במשחק הקודם 'ביצים עלומות' הצליחו החזירים לגנוב ביצה אחת ועמדו לבשל אותה. ופתאום הביצה בקעה ויצאה ממנה ציפור כסופה קטנה, שאותה החזירים החליטו לגדל כאחת משלהם וקראו לה </a:t>
            </a:r>
            <a:r>
              <a:rPr lang="he-IL" b="0" i="0" dirty="0" err="1">
                <a:solidFill>
                  <a:srgbClr val="202122"/>
                </a:solidFill>
                <a:effectLst/>
                <a:latin typeface="Arial" panose="020B0604020202020204" pitchFamily="34" charset="0"/>
              </a:rPr>
              <a:t>סילבר</a:t>
            </a:r>
            <a:r>
              <a:rPr lang="he-IL" b="0" i="0" dirty="0">
                <a:solidFill>
                  <a:srgbClr val="202122"/>
                </a:solidFill>
                <a:effectLst/>
                <a:latin typeface="Arial" panose="020B0604020202020204" pitchFamily="34" charset="0"/>
              </a:rPr>
              <a:t>. שש שנים לאחר מכן, חזיר </a:t>
            </a:r>
            <a:r>
              <a:rPr lang="he-IL" b="0" i="0" dirty="0" err="1">
                <a:solidFill>
                  <a:srgbClr val="202122"/>
                </a:solidFill>
                <a:effectLst/>
                <a:latin typeface="Arial" panose="020B0604020202020204" pitchFamily="34" charset="0"/>
              </a:rPr>
              <a:t>מיניון</a:t>
            </a:r>
            <a:r>
              <a:rPr lang="he-IL" b="0" i="0" dirty="0">
                <a:solidFill>
                  <a:srgbClr val="202122"/>
                </a:solidFill>
                <a:effectLst/>
                <a:latin typeface="Arial" panose="020B0604020202020204" pitchFamily="34" charset="0"/>
              </a:rPr>
              <a:t> גנב את הביצים וכלא את כל הציפורים חוץ מרד. לאחר שרד מביס את אותו החזיר, מגיע חזיר שף וגונב אותן באמצעות צפלין. לאחר שרד מביס גם אותו, חזיר בוס גונב את הביצים בצפלין משלו ולאחר שרד מביס גם אותו, מגיע המלך חזירי וגונב אותן בצפלין משלו. במהלך המשחק </a:t>
            </a:r>
            <a:r>
              <a:rPr lang="he-IL" b="0" i="0" dirty="0" err="1">
                <a:solidFill>
                  <a:srgbClr val="202122"/>
                </a:solidFill>
                <a:effectLst/>
                <a:latin typeface="Arial" panose="020B0604020202020204" pitchFamily="34" charset="0"/>
              </a:rPr>
              <a:t>פיגי</a:t>
            </a:r>
            <a:r>
              <a:rPr lang="he-IL" b="0" i="0" dirty="0">
                <a:solidFill>
                  <a:srgbClr val="202122"/>
                </a:solidFill>
                <a:effectLst/>
                <a:latin typeface="Arial" panose="020B0604020202020204" pitchFamily="34" charset="0"/>
              </a:rPr>
              <a:t> </a:t>
            </a:r>
            <a:r>
              <a:rPr lang="he-IL" b="0" i="0" dirty="0" err="1">
                <a:solidFill>
                  <a:srgbClr val="202122"/>
                </a:solidFill>
                <a:effectLst/>
                <a:latin typeface="Arial" panose="020B0604020202020204" pitchFamily="34" charset="0"/>
              </a:rPr>
              <a:t>מק'קול</a:t>
            </a:r>
            <a:r>
              <a:rPr lang="he-IL" b="0" i="0" dirty="0">
                <a:solidFill>
                  <a:srgbClr val="202122"/>
                </a:solidFill>
                <a:effectLst/>
                <a:latin typeface="Arial" panose="020B0604020202020204" pitchFamily="34" charset="0"/>
              </a:rPr>
              <a:t>, חזיר עריק נותן </a:t>
            </a:r>
            <a:r>
              <a:rPr lang="he-IL" b="0" i="0" dirty="0" err="1">
                <a:solidFill>
                  <a:srgbClr val="202122"/>
                </a:solidFill>
                <a:effectLst/>
                <a:latin typeface="Arial" panose="020B0604020202020204" pitchFamily="34" charset="0"/>
              </a:rPr>
              <a:t>לרד</a:t>
            </a:r>
            <a:r>
              <a:rPr lang="he-IL" b="0" i="0" dirty="0">
                <a:solidFill>
                  <a:srgbClr val="202122"/>
                </a:solidFill>
                <a:effectLst/>
                <a:latin typeface="Arial" panose="020B0604020202020204" pitchFamily="34" charset="0"/>
              </a:rPr>
              <a:t> את המפתחות לכלובים של שאר הציפורים וגם לכלוב של </a:t>
            </a:r>
            <a:r>
              <a:rPr lang="he-IL" b="0" i="0" dirty="0" err="1">
                <a:solidFill>
                  <a:srgbClr val="202122"/>
                </a:solidFill>
                <a:effectLst/>
                <a:latin typeface="Arial" panose="020B0604020202020204" pitchFamily="34" charset="0"/>
              </a:rPr>
              <a:t>סילבר</a:t>
            </a:r>
            <a:r>
              <a:rPr lang="he-IL" b="0" i="0" dirty="0">
                <a:solidFill>
                  <a:srgbClr val="202122"/>
                </a:solidFill>
                <a:effectLst/>
                <a:latin typeface="Arial" panose="020B0604020202020204" pitchFamily="34" charset="0"/>
              </a:rPr>
              <a:t>, שנכלאה לאחר שלא הסכימה להילחם </a:t>
            </a:r>
            <a:r>
              <a:rPr lang="he-IL" b="0" i="0" dirty="0" err="1">
                <a:solidFill>
                  <a:srgbClr val="202122"/>
                </a:solidFill>
                <a:effectLst/>
                <a:latin typeface="Arial" panose="020B0604020202020204" pitchFamily="34" charset="0"/>
              </a:rPr>
              <a:t>בהאל</a:t>
            </a:r>
            <a:r>
              <a:rPr lang="he-IL" b="0" i="0" dirty="0">
                <a:solidFill>
                  <a:srgbClr val="202122"/>
                </a:solidFill>
                <a:effectLst/>
                <a:latin typeface="Arial" panose="020B0604020202020204" pitchFamily="34" charset="0"/>
              </a:rPr>
              <a:t> השבוי למען המלך חזירי והיא מצטרפת לציפורים, לאחר שכל הציפורים שוחררו, </a:t>
            </a:r>
            <a:r>
              <a:rPr lang="he-IL" b="0" i="0" dirty="0" err="1">
                <a:solidFill>
                  <a:srgbClr val="202122"/>
                </a:solidFill>
                <a:effectLst/>
                <a:latin typeface="Arial" panose="020B0604020202020204" pitchFamily="34" charset="0"/>
              </a:rPr>
              <a:t>פיגי</a:t>
            </a:r>
            <a:r>
              <a:rPr lang="he-IL" b="0" i="0" dirty="0">
                <a:solidFill>
                  <a:srgbClr val="202122"/>
                </a:solidFill>
                <a:effectLst/>
                <a:latin typeface="Arial" panose="020B0604020202020204" pitchFamily="34" charset="0"/>
              </a:rPr>
              <a:t> </a:t>
            </a:r>
            <a:r>
              <a:rPr lang="he-IL" b="0" i="0" dirty="0" err="1">
                <a:solidFill>
                  <a:srgbClr val="202122"/>
                </a:solidFill>
                <a:effectLst/>
                <a:latin typeface="Arial" panose="020B0604020202020204" pitchFamily="34" charset="0"/>
              </a:rPr>
              <a:t>מק'קול</a:t>
            </a:r>
            <a:r>
              <a:rPr lang="he-IL" b="0" i="0" dirty="0">
                <a:solidFill>
                  <a:srgbClr val="202122"/>
                </a:solidFill>
                <a:effectLst/>
                <a:latin typeface="Arial" panose="020B0604020202020204" pitchFamily="34" charset="0"/>
              </a:rPr>
              <a:t> מצטרף גם הוא כדמות ניתנת למשחק. בסופו של יום ארוך, הציפורים לבסוף כולן חוזרות לקינם, בעודנו שומעים את קולו של המלך חזירי מדבר על כך שסוף כל הזמנים קרוב מאוד.</a:t>
            </a:r>
            <a:endParaRPr lang="he-IL" dirty="0"/>
          </a:p>
        </p:txBody>
      </p:sp>
    </p:spTree>
    <p:extLst>
      <p:ext uri="{BB962C8B-B14F-4D97-AF65-F5344CB8AC3E}">
        <p14:creationId xmlns:p14="http://schemas.microsoft.com/office/powerpoint/2010/main" val="2932117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4011BA86-B001-EAFE-2D30-4697C483FB77}"/>
              </a:ext>
            </a:extLst>
          </p:cNvPr>
          <p:cNvPicPr>
            <a:picLocks noGrp="1" noChangeAspect="1"/>
          </p:cNvPicPr>
          <p:nvPr>
            <p:ph idx="1"/>
          </p:nvPr>
        </p:nvPicPr>
        <p:blipFill>
          <a:blip r:embed="rId2"/>
          <a:stretch>
            <a:fillRect/>
          </a:stretch>
        </p:blipFill>
        <p:spPr>
          <a:xfrm>
            <a:off x="1936756" y="0"/>
            <a:ext cx="6997694" cy="9047523"/>
          </a:xfrm>
        </p:spPr>
      </p:pic>
      <p:sp>
        <p:nvSpPr>
          <p:cNvPr id="2" name="כותרת 1">
            <a:extLst>
              <a:ext uri="{FF2B5EF4-FFF2-40B4-BE49-F238E27FC236}">
                <a16:creationId xmlns:a16="http://schemas.microsoft.com/office/drawing/2014/main" id="{2244A14B-5218-7D8A-A3B9-322BFF9802D6}"/>
              </a:ext>
            </a:extLst>
          </p:cNvPr>
          <p:cNvSpPr>
            <a:spLocks noGrp="1"/>
          </p:cNvSpPr>
          <p:nvPr>
            <p:ph type="title"/>
          </p:nvPr>
        </p:nvSpPr>
        <p:spPr/>
        <p:txBody>
          <a:bodyPr/>
          <a:lstStyle/>
          <a:p>
            <a:r>
              <a:rPr lang="he-IL" dirty="0"/>
              <a:t>הקשת הדרמטית של המשחק: </a:t>
            </a:r>
          </a:p>
        </p:txBody>
      </p:sp>
    </p:spTree>
    <p:extLst>
      <p:ext uri="{BB962C8B-B14F-4D97-AF65-F5344CB8AC3E}">
        <p14:creationId xmlns:p14="http://schemas.microsoft.com/office/powerpoint/2010/main" val="692037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2D6478-E50D-198C-A0AB-ECA3342517D8}"/>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0546091A-AF18-7356-AF72-CB13003B35CE}"/>
              </a:ext>
            </a:extLst>
          </p:cNvPr>
          <p:cNvSpPr>
            <a:spLocks noGrp="1"/>
          </p:cNvSpPr>
          <p:nvPr>
            <p:ph idx="1"/>
          </p:nvPr>
        </p:nvSpPr>
        <p:spPr/>
        <p:txBody>
          <a:bodyPr/>
          <a:lstStyle/>
          <a:p>
            <a:r>
              <a:rPr lang="he-IL" dirty="0"/>
              <a:t>איך התנהגות השחקן משפיעה על התפתחות העלילה?</a:t>
            </a:r>
          </a:p>
          <a:p>
            <a:pPr marL="0" indent="0">
              <a:buNone/>
            </a:pPr>
            <a:r>
              <a:rPr lang="he-IL" dirty="0"/>
              <a:t>התקדמות בשלבי המשחק גורמת לשחקן להשיג ציפורים מיוחדות ובכך לשחרר אותם מהכלוב שהם היו בו. בנוסף, הצלחה בכל שלב משפיעה על התפתחות העלילה בכך שהחזירים חוסלו והביצים חזרו לציפורים, עד לשלב הבא.</a:t>
            </a:r>
          </a:p>
        </p:txBody>
      </p:sp>
    </p:spTree>
    <p:extLst>
      <p:ext uri="{BB962C8B-B14F-4D97-AF65-F5344CB8AC3E}">
        <p14:creationId xmlns:p14="http://schemas.microsoft.com/office/powerpoint/2010/main" val="2609442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407194-952D-3784-E7E0-2B4FA010849D}"/>
              </a:ext>
            </a:extLst>
          </p:cNvPr>
          <p:cNvSpPr>
            <a:spLocks noGrp="1"/>
          </p:cNvSpPr>
          <p:nvPr>
            <p:ph type="title"/>
          </p:nvPr>
        </p:nvSpPr>
        <p:spPr/>
        <p:txBody>
          <a:bodyPr/>
          <a:lstStyle/>
          <a:p>
            <a:r>
              <a:rPr lang="he-IL" dirty="0"/>
              <a:t>עולם:</a:t>
            </a:r>
          </a:p>
        </p:txBody>
      </p:sp>
      <p:sp>
        <p:nvSpPr>
          <p:cNvPr id="3" name="מציין מיקום תוכן 2">
            <a:extLst>
              <a:ext uri="{FF2B5EF4-FFF2-40B4-BE49-F238E27FC236}">
                <a16:creationId xmlns:a16="http://schemas.microsoft.com/office/drawing/2014/main" id="{7D043696-FE98-D86D-FF4C-66F898F87519}"/>
              </a:ext>
            </a:extLst>
          </p:cNvPr>
          <p:cNvSpPr>
            <a:spLocks noGrp="1"/>
          </p:cNvSpPr>
          <p:nvPr>
            <p:ph idx="1"/>
          </p:nvPr>
        </p:nvSpPr>
        <p:spPr/>
        <p:txBody>
          <a:bodyPr>
            <a:normAutofit fontScale="92500" lnSpcReduction="10000"/>
          </a:bodyPr>
          <a:lstStyle/>
          <a:p>
            <a:r>
              <a:rPr lang="he-IL" b="0" i="0" dirty="0">
                <a:effectLst/>
                <a:latin typeface="Söhne"/>
              </a:rPr>
              <a:t>מהם חוקי הטבע, הגיאוגרפיה, ההיסטוריה, הכלכלה, החברה והפוליטיקה בעולם של המשחק?</a:t>
            </a:r>
          </a:p>
          <a:p>
            <a:r>
              <a:rPr lang="he-IL" b="1" dirty="0">
                <a:latin typeface="Söhne"/>
              </a:rPr>
              <a:t>חוקי הטבע: </a:t>
            </a:r>
            <a:r>
              <a:rPr lang="he-IL" dirty="0">
                <a:latin typeface="Söhne"/>
              </a:rPr>
              <a:t>כוח הכבידה לדוגמא מופעל במשחק זה, כאשר ציפור נזרקת לכיוון החזירים השחקן יודע במידה מספקת היכן תנחת הציפור שזרק. חוקי טבע אחרים פחות מודגשים ועיקריים למשחק זה.</a:t>
            </a:r>
          </a:p>
          <a:p>
            <a:r>
              <a:rPr lang="he-IL" b="1" dirty="0">
                <a:latin typeface="Söhne"/>
              </a:rPr>
              <a:t>גיאוגרפיה: </a:t>
            </a:r>
            <a:r>
              <a:rPr lang="he-IL" dirty="0">
                <a:latin typeface="Söhne"/>
              </a:rPr>
              <a:t>החזירים יכולים להיות ממוקמים על הר עם דשא, או על מישור חולי. בכל שלב מבנה החזירים אותו צריך להרוס ומיקומו משתנים ע"מ לשמור על סקרנותו של השחקן.</a:t>
            </a:r>
          </a:p>
          <a:p>
            <a:r>
              <a:rPr lang="he-IL" b="1" dirty="0">
                <a:latin typeface="Söhne"/>
              </a:rPr>
              <a:t>כלכלה: </a:t>
            </a:r>
            <a:r>
              <a:rPr lang="he-IL" dirty="0">
                <a:latin typeface="Söhne"/>
              </a:rPr>
              <a:t>השחקן צובר מטבעות ויהלומים במהלך המשחק, איתם הוא יכול לקנות אביזרים וסיבובים נוספים במקרה שנגמרו לו הציפורים.</a:t>
            </a:r>
          </a:p>
          <a:p>
            <a:r>
              <a:rPr lang="he-IL" dirty="0"/>
              <a:t>השחקן לומד להכיר את העולם הזה תוך כדי המשחק.</a:t>
            </a:r>
          </a:p>
        </p:txBody>
      </p:sp>
    </p:spTree>
    <p:extLst>
      <p:ext uri="{BB962C8B-B14F-4D97-AF65-F5344CB8AC3E}">
        <p14:creationId xmlns:p14="http://schemas.microsoft.com/office/powerpoint/2010/main" val="3500650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7A8E7C-7EED-A757-D998-47E4948D9149}"/>
              </a:ext>
            </a:extLst>
          </p:cNvPr>
          <p:cNvSpPr>
            <a:spLocks noGrp="1"/>
          </p:cNvSpPr>
          <p:nvPr>
            <p:ph type="title"/>
          </p:nvPr>
        </p:nvSpPr>
        <p:spPr/>
        <p:txBody>
          <a:bodyPr/>
          <a:lstStyle/>
          <a:p>
            <a:endParaRPr lang="he-IL"/>
          </a:p>
        </p:txBody>
      </p:sp>
      <p:pic>
        <p:nvPicPr>
          <p:cNvPr id="5" name="מציין מיקום תוכן 4">
            <a:extLst>
              <a:ext uri="{FF2B5EF4-FFF2-40B4-BE49-F238E27FC236}">
                <a16:creationId xmlns:a16="http://schemas.microsoft.com/office/drawing/2014/main" id="{E8018887-FCF1-50DB-EC55-90DEE36EAA9E}"/>
              </a:ext>
            </a:extLst>
          </p:cNvPr>
          <p:cNvPicPr>
            <a:picLocks noGrp="1" noChangeAspect="1"/>
          </p:cNvPicPr>
          <p:nvPr>
            <p:ph idx="1"/>
          </p:nvPr>
        </p:nvPicPr>
        <p:blipFill>
          <a:blip r:embed="rId2"/>
          <a:stretch>
            <a:fillRect/>
          </a:stretch>
        </p:blipFill>
        <p:spPr>
          <a:xfrm>
            <a:off x="1" y="0"/>
            <a:ext cx="12192000" cy="6858000"/>
          </a:xfrm>
        </p:spPr>
      </p:pic>
    </p:spTree>
    <p:extLst>
      <p:ext uri="{BB962C8B-B14F-4D97-AF65-F5344CB8AC3E}">
        <p14:creationId xmlns:p14="http://schemas.microsoft.com/office/powerpoint/2010/main" val="3028045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F99E9D-7EDF-AB8E-F210-B87FC906F895}"/>
              </a:ext>
            </a:extLst>
          </p:cNvPr>
          <p:cNvSpPr>
            <a:spLocks noGrp="1"/>
          </p:cNvSpPr>
          <p:nvPr>
            <p:ph type="title"/>
          </p:nvPr>
        </p:nvSpPr>
        <p:spPr/>
        <p:txBody>
          <a:bodyPr/>
          <a:lstStyle/>
          <a:p>
            <a:r>
              <a:rPr lang="he-IL" dirty="0"/>
              <a:t>לסיכום</a:t>
            </a:r>
          </a:p>
        </p:txBody>
      </p:sp>
      <p:sp>
        <p:nvSpPr>
          <p:cNvPr id="3" name="מציין מיקום תוכן 2">
            <a:extLst>
              <a:ext uri="{FF2B5EF4-FFF2-40B4-BE49-F238E27FC236}">
                <a16:creationId xmlns:a16="http://schemas.microsoft.com/office/drawing/2014/main" id="{F74B47DD-0805-DA67-304C-08447B5D57BE}"/>
              </a:ext>
            </a:extLst>
          </p:cNvPr>
          <p:cNvSpPr>
            <a:spLocks noGrp="1"/>
          </p:cNvSpPr>
          <p:nvPr>
            <p:ph idx="1"/>
          </p:nvPr>
        </p:nvSpPr>
        <p:spPr/>
        <p:txBody>
          <a:bodyPr/>
          <a:lstStyle/>
          <a:p>
            <a:r>
              <a:rPr lang="he-IL" dirty="0"/>
              <a:t>הרכיבים שתורמים ביותר לייחודיות ולמקוריות של המשחק הם רכיבי האתגר והדמויות. כפי שציינתי </a:t>
            </a:r>
            <a:r>
              <a:rPr lang="en-US" dirty="0"/>
              <a:t>Angry Birds 2</a:t>
            </a:r>
            <a:r>
              <a:rPr lang="he-IL" dirty="0"/>
              <a:t> הוא בעיקרו משחק תחרותי, לכן רכיב האתגר מתאר אותו בצורה הטובה ביותר. בנוסף הדמויות הייחודיות שיש במשחק זה הן אלו שהפכו אותו למשחק המוכר והאהוב שהוא, ולכן הן גם מרכיב מרכזי בהצלחתו של המשחק ותורמות לייחודיות ולמקוריות שלו.</a:t>
            </a:r>
          </a:p>
        </p:txBody>
      </p:sp>
    </p:spTree>
    <p:extLst>
      <p:ext uri="{BB962C8B-B14F-4D97-AF65-F5344CB8AC3E}">
        <p14:creationId xmlns:p14="http://schemas.microsoft.com/office/powerpoint/2010/main" val="260761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75693399-6007-3039-FEEB-4D3032DC13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428532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357C6E-7259-78E5-74C9-479024BA6BCA}"/>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4880A25B-2FBF-AC31-09A7-3515A5AE9F6D}"/>
              </a:ext>
            </a:extLst>
          </p:cNvPr>
          <p:cNvSpPr>
            <a:spLocks noGrp="1"/>
          </p:cNvSpPr>
          <p:nvPr>
            <p:ph idx="1"/>
          </p:nvPr>
        </p:nvSpPr>
        <p:spPr/>
        <p:txBody>
          <a:bodyPr>
            <a:normAutofit fontScale="92500"/>
          </a:bodyPr>
          <a:lstStyle/>
          <a:p>
            <a:r>
              <a:rPr lang="he-IL" i="0" dirty="0">
                <a:effectLst/>
                <a:latin typeface="Söhne"/>
              </a:rPr>
              <a:t>אם אפשר לבחור רמת קושי ידנית - מה ההבדלים בין רמות הקושי השונות?</a:t>
            </a:r>
          </a:p>
          <a:p>
            <a:pPr marL="0" indent="0">
              <a:buNone/>
            </a:pPr>
            <a:r>
              <a:rPr lang="he-IL" dirty="0"/>
              <a:t>המשחק מאפשר לשחקן לבחור ברמת קושי מתוך מספר אפשרויות. ההבדלים ביניהם יכולים לכלול:</a:t>
            </a:r>
          </a:p>
          <a:p>
            <a:pPr marL="0" indent="0">
              <a:buNone/>
            </a:pPr>
            <a:r>
              <a:rPr lang="he-IL" b="1" dirty="0"/>
              <a:t>מספר ומיקום של המטרות: </a:t>
            </a:r>
            <a:r>
              <a:rPr lang="he-IL" dirty="0"/>
              <a:t>רמות קושי גבוהות יכולות להכיל יותר מטרות, והן עשויות להיות ממוקמות במקומות קשים ואסטרטגיים.</a:t>
            </a:r>
          </a:p>
          <a:p>
            <a:pPr marL="0" indent="0">
              <a:buNone/>
            </a:pPr>
            <a:r>
              <a:rPr lang="he-IL" b="1" dirty="0"/>
              <a:t>כמות וסוגי הציפורים הזמינות: </a:t>
            </a:r>
            <a:r>
              <a:rPr lang="he-IL" dirty="0"/>
              <a:t>ברמות קושי גבוהות יופיעו ציפורים נוספות או ציפורים עם יכולות מיוחדות שדורשות אסטרטגיה מתקדמת יותר.</a:t>
            </a:r>
          </a:p>
          <a:p>
            <a:pPr marL="0" indent="0">
              <a:buNone/>
            </a:pPr>
            <a:r>
              <a:rPr lang="he-IL" b="1" dirty="0"/>
              <a:t>חסימות ומכשולים: </a:t>
            </a:r>
            <a:r>
              <a:rPr lang="he-IL" dirty="0"/>
              <a:t>רמות קושי גבוהות כוללות חסימות, מכשולים ואתגרים נוספים כדי להקשות על השחקן.</a:t>
            </a:r>
          </a:p>
          <a:p>
            <a:pPr marL="0" indent="0">
              <a:buNone/>
            </a:pPr>
            <a:r>
              <a:rPr lang="he-IL" dirty="0"/>
              <a:t>רמות הקושי השונות משתנות דינאמית תוך כדי התקדמות השחקן במשחק.</a:t>
            </a:r>
          </a:p>
        </p:txBody>
      </p:sp>
    </p:spTree>
    <p:extLst>
      <p:ext uri="{BB962C8B-B14F-4D97-AF65-F5344CB8AC3E}">
        <p14:creationId xmlns:p14="http://schemas.microsoft.com/office/powerpoint/2010/main" val="274796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A1BCEF-BAC9-BAC7-3413-5E30169DCA36}"/>
              </a:ext>
            </a:extLst>
          </p:cNvPr>
          <p:cNvSpPr>
            <a:spLocks noGrp="1"/>
          </p:cNvSpPr>
          <p:nvPr>
            <p:ph type="title"/>
          </p:nvPr>
        </p:nvSpPr>
        <p:spPr/>
        <p:txBody>
          <a:bodyPr>
            <a:normAutofit/>
          </a:bodyPr>
          <a:lstStyle/>
          <a:p>
            <a:r>
              <a:rPr lang="he-IL" sz="4000" dirty="0"/>
              <a:t>הבדלי שלבים – מימין שלב ראשון, משמאל – שלב שביעי</a:t>
            </a:r>
          </a:p>
        </p:txBody>
      </p:sp>
      <p:pic>
        <p:nvPicPr>
          <p:cNvPr id="5" name="מציין מיקום תוכן 4">
            <a:extLst>
              <a:ext uri="{FF2B5EF4-FFF2-40B4-BE49-F238E27FC236}">
                <a16:creationId xmlns:a16="http://schemas.microsoft.com/office/drawing/2014/main" id="{18853F57-3EC7-A1C3-AF65-327AFE8FF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7544" y="3379786"/>
            <a:ext cx="5356578" cy="3013075"/>
          </a:xfrm>
        </p:spPr>
      </p:pic>
      <p:pic>
        <p:nvPicPr>
          <p:cNvPr id="7" name="תמונה 6">
            <a:extLst>
              <a:ext uri="{FF2B5EF4-FFF2-40B4-BE49-F238E27FC236}">
                <a16:creationId xmlns:a16="http://schemas.microsoft.com/office/drawing/2014/main" id="{D6458CC5-54F8-293E-6DA6-BB75C0DD0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599" y="3379787"/>
            <a:ext cx="5356576" cy="3013074"/>
          </a:xfrm>
          <a:prstGeom prst="rect">
            <a:avLst/>
          </a:prstGeom>
        </p:spPr>
      </p:pic>
    </p:spTree>
    <p:extLst>
      <p:ext uri="{BB962C8B-B14F-4D97-AF65-F5344CB8AC3E}">
        <p14:creationId xmlns:p14="http://schemas.microsoft.com/office/powerpoint/2010/main" val="1793146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9A4FD5-5C09-7F09-6F9B-B348EA7A7F45}"/>
              </a:ext>
            </a:extLst>
          </p:cNvPr>
          <p:cNvSpPr>
            <a:spLocks noGrp="1"/>
          </p:cNvSpPr>
          <p:nvPr>
            <p:ph type="title"/>
          </p:nvPr>
        </p:nvSpPr>
        <p:spPr/>
        <p:txBody>
          <a:bodyPr/>
          <a:lstStyle/>
          <a:p>
            <a:r>
              <a:rPr lang="he-IL" dirty="0"/>
              <a:t>2. זרימה: </a:t>
            </a:r>
          </a:p>
        </p:txBody>
      </p:sp>
      <p:sp>
        <p:nvSpPr>
          <p:cNvPr id="3" name="מציין מיקום תוכן 2">
            <a:extLst>
              <a:ext uri="{FF2B5EF4-FFF2-40B4-BE49-F238E27FC236}">
                <a16:creationId xmlns:a16="http://schemas.microsoft.com/office/drawing/2014/main" id="{94F319A7-9D7A-8C98-B427-3BC203CC5024}"/>
              </a:ext>
            </a:extLst>
          </p:cNvPr>
          <p:cNvSpPr>
            <a:spLocks noGrp="1"/>
          </p:cNvSpPr>
          <p:nvPr>
            <p:ph idx="1"/>
          </p:nvPr>
        </p:nvSpPr>
        <p:spPr/>
        <p:txBody>
          <a:bodyPr/>
          <a:lstStyle/>
          <a:p>
            <a:r>
              <a:rPr lang="he-IL" dirty="0"/>
              <a:t>מה המשחק עושה כדי למקד את תשומת הלב של השחקן במשחק ולמנוע הסחות דעת?</a:t>
            </a:r>
          </a:p>
          <a:p>
            <a:pPr marL="0" indent="0">
              <a:buNone/>
            </a:pPr>
            <a:r>
              <a:rPr lang="he-IL" b="1" dirty="0"/>
              <a:t>מטרות ברורות: </a:t>
            </a:r>
            <a:r>
              <a:rPr lang="he-IL" dirty="0"/>
              <a:t>המשחק עוזר לשחקן להבין בקלות את המטרות שלו – להרוג כמה שיותר חזירים בכדי להשיג ניקוד גבוה. המטרות מוצגות לשחקן בצורה ברורה ומובנת. </a:t>
            </a:r>
          </a:p>
          <a:p>
            <a:pPr marL="0" indent="0">
              <a:buNone/>
            </a:pPr>
            <a:r>
              <a:rPr lang="he-IL" b="1" dirty="0"/>
              <a:t>פעולות רצופות: </a:t>
            </a:r>
            <a:r>
              <a:rPr lang="he-IL" dirty="0"/>
              <a:t>המשחק בנוי מרצף של פעולות, שכל אחת מקרבת את השחקן למטרה. זהו אמצעי שגורם לשחקן להישאר מרוכז ומונע ממנו הסחות דעת שלא קשורות למשחק.</a:t>
            </a:r>
          </a:p>
          <a:p>
            <a:pPr marL="0" indent="0">
              <a:buNone/>
            </a:pPr>
            <a:r>
              <a:rPr lang="he-IL" b="1" dirty="0"/>
              <a:t>סביבה ועיצוב: </a:t>
            </a:r>
            <a:r>
              <a:rPr lang="he-IL" dirty="0"/>
              <a:t>באמצעות גרפיקה, צבעים ואפקטים קוליים, המשחק יוצר סביבה מרתקת שמעוררת עניין וממקדת את השחקן. </a:t>
            </a:r>
            <a:endParaRPr lang="he-IL" b="1" dirty="0"/>
          </a:p>
        </p:txBody>
      </p:sp>
    </p:spTree>
    <p:extLst>
      <p:ext uri="{BB962C8B-B14F-4D97-AF65-F5344CB8AC3E}">
        <p14:creationId xmlns:p14="http://schemas.microsoft.com/office/powerpoint/2010/main" val="2248661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695D9F-2E93-D45E-9F02-2361F679C887}"/>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E6518FBE-38F8-6FC3-27AC-40ECCB6D5228}"/>
              </a:ext>
            </a:extLst>
          </p:cNvPr>
          <p:cNvSpPr>
            <a:spLocks noGrp="1"/>
          </p:cNvSpPr>
          <p:nvPr>
            <p:ph idx="1"/>
          </p:nvPr>
        </p:nvSpPr>
        <p:spPr/>
        <p:txBody>
          <a:bodyPr>
            <a:normAutofit lnSpcReduction="10000"/>
          </a:bodyPr>
          <a:lstStyle/>
          <a:p>
            <a:r>
              <a:rPr lang="he-IL" dirty="0"/>
              <a:t>איך המשחק נותן לשחקן תחושה שהוא שולט במשחק ושהפעולות שלו משפיעות?</a:t>
            </a:r>
          </a:p>
          <a:p>
            <a:pPr marL="0" indent="0">
              <a:buNone/>
            </a:pPr>
            <a:r>
              <a:rPr lang="he-IL" b="1" dirty="0"/>
              <a:t>שליטה ישירה: </a:t>
            </a:r>
            <a:r>
              <a:rPr lang="he-IL" dirty="0"/>
              <a:t>השחקן הוא השולט הבלעדי על זריקת הציפורים וכיוונם בכל שלב. פעולה זו נותנת לו הרגשה שהוא אחראי ישירות על הפעולה ועל תוצאתה.</a:t>
            </a:r>
          </a:p>
          <a:p>
            <a:pPr marL="0" indent="0">
              <a:buNone/>
            </a:pPr>
            <a:r>
              <a:rPr lang="he-IL" b="1" dirty="0"/>
              <a:t>רגעי ניצחון ייחודיים: </a:t>
            </a:r>
            <a:r>
              <a:rPr lang="he-IL" dirty="0"/>
              <a:t>כאשר השחקן הופך את מטרותיו או מצליח בצורה מיוחדת, המשחק יכול להציע רגעי ניצחון ייחודיים כמו אפקטים וצלילים חגיגיים.</a:t>
            </a:r>
          </a:p>
          <a:p>
            <a:pPr marL="0" indent="0">
              <a:buNone/>
            </a:pPr>
            <a:r>
              <a:rPr lang="he-IL" b="1" dirty="0"/>
              <a:t>בחירות אסטרטגיות: </a:t>
            </a:r>
            <a:r>
              <a:rPr lang="he-IL" dirty="0"/>
              <a:t>המשחק נותן לשחקן לבחור ציפורים לפי ההתקפה המיוחדת שלהם, מה שמאפשר לו להרגיש שהוא שולט באופן ישיר בהתקדמות המשחק. </a:t>
            </a:r>
            <a:endParaRPr lang="he-IL" b="1" dirty="0"/>
          </a:p>
        </p:txBody>
      </p:sp>
    </p:spTree>
    <p:extLst>
      <p:ext uri="{BB962C8B-B14F-4D97-AF65-F5344CB8AC3E}">
        <p14:creationId xmlns:p14="http://schemas.microsoft.com/office/powerpoint/2010/main" val="4226667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435B9C-C5E7-8556-DD8D-73174F3E01C7}"/>
              </a:ext>
            </a:extLst>
          </p:cNvPr>
          <p:cNvSpPr>
            <a:spLocks noGrp="1"/>
          </p:cNvSpPr>
          <p:nvPr>
            <p:ph type="title"/>
          </p:nvPr>
        </p:nvSpPr>
        <p:spPr/>
        <p:txBody>
          <a:bodyPr/>
          <a:lstStyle/>
          <a:p>
            <a:r>
              <a:rPr lang="he-IL" dirty="0"/>
              <a:t>סוג וכמות הציפורים הנתונים בשלב מסוים:</a:t>
            </a:r>
          </a:p>
        </p:txBody>
      </p:sp>
      <p:pic>
        <p:nvPicPr>
          <p:cNvPr id="5" name="מציין מיקום תוכן 4">
            <a:extLst>
              <a:ext uri="{FF2B5EF4-FFF2-40B4-BE49-F238E27FC236}">
                <a16:creationId xmlns:a16="http://schemas.microsoft.com/office/drawing/2014/main" id="{3AFD32D3-CFFF-2840-0CA2-F4E43D25D5DF}"/>
              </a:ext>
            </a:extLst>
          </p:cNvPr>
          <p:cNvPicPr>
            <a:picLocks noGrp="1" noChangeAspect="1"/>
          </p:cNvPicPr>
          <p:nvPr>
            <p:ph idx="1"/>
          </p:nvPr>
        </p:nvPicPr>
        <p:blipFill>
          <a:blip r:embed="rId2"/>
          <a:stretch>
            <a:fillRect/>
          </a:stretch>
        </p:blipFill>
        <p:spPr>
          <a:xfrm>
            <a:off x="3342150" y="1962150"/>
            <a:ext cx="5507699" cy="4264025"/>
          </a:xfrm>
        </p:spPr>
      </p:pic>
    </p:spTree>
    <p:extLst>
      <p:ext uri="{BB962C8B-B14F-4D97-AF65-F5344CB8AC3E}">
        <p14:creationId xmlns:p14="http://schemas.microsoft.com/office/powerpoint/2010/main" val="3604710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369E37-27AF-D5FA-07CF-7137F3FA6859}"/>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C30F4CED-3F56-3029-DF1A-99B13DC59AB6}"/>
              </a:ext>
            </a:extLst>
          </p:cNvPr>
          <p:cNvSpPr>
            <a:spLocks noGrp="1"/>
          </p:cNvSpPr>
          <p:nvPr>
            <p:ph idx="1"/>
          </p:nvPr>
        </p:nvSpPr>
        <p:spPr/>
        <p:txBody>
          <a:bodyPr>
            <a:normAutofit fontScale="92500" lnSpcReduction="10000"/>
          </a:bodyPr>
          <a:lstStyle/>
          <a:p>
            <a:r>
              <a:rPr lang="he-IL" dirty="0"/>
              <a:t>איך המשחק נותן לשחקנים משוב על הצלחה או כישלון?</a:t>
            </a:r>
          </a:p>
          <a:p>
            <a:pPr marL="0" indent="0">
              <a:buNone/>
            </a:pPr>
            <a:r>
              <a:rPr lang="he-IL" b="1" dirty="0"/>
              <a:t>ניקוד:</a:t>
            </a:r>
            <a:r>
              <a:rPr lang="he-IL" dirty="0"/>
              <a:t> המשחק ייתן משוב לשחקן בצורת ניקוד בסוף כל שלב בהתאם לביצועים של השחקן. עבור פתרונות מהירים ומדויקים השחקן יקבל את מירב הנקודות האפשריות. </a:t>
            </a:r>
          </a:p>
          <a:p>
            <a:pPr marL="0" indent="0">
              <a:buNone/>
            </a:pPr>
            <a:r>
              <a:rPr lang="he-IL" b="1" dirty="0"/>
              <a:t>ניצחון או הפסד:</a:t>
            </a:r>
            <a:r>
              <a:rPr lang="he-IL" dirty="0"/>
              <a:t> המשחק ישקף לשחקן בצורה ברורה בסיום השלב האם הוא צלח את השלב או נכשל בו. </a:t>
            </a:r>
          </a:p>
          <a:p>
            <a:pPr marL="0" indent="0">
              <a:buNone/>
            </a:pPr>
            <a:r>
              <a:rPr lang="he-IL" b="1" dirty="0"/>
              <a:t>אפשרויות חידוש ושדרוג: </a:t>
            </a:r>
            <a:r>
              <a:rPr lang="he-IL" dirty="0"/>
              <a:t>בשלבים מתקדמים, המשחק יספק לשחקן יכולות חדשות או כלי שיפור, כך שהוא ירגיש שגם אם נכשל בשלב מסוים, יש לו הזדמנות לשפר. </a:t>
            </a:r>
          </a:p>
          <a:p>
            <a:pPr marL="0" indent="0">
              <a:buNone/>
            </a:pPr>
            <a:r>
              <a:rPr lang="he-IL" dirty="0"/>
              <a:t>כל אלו מסייעים ליצור מערכת דינמית בה כל פעולה של השחקן משפיעה על חווית המשחק ומעניקה לו תחושת שליטה.</a:t>
            </a:r>
            <a:r>
              <a:rPr lang="he-IL" b="1" dirty="0"/>
              <a:t> </a:t>
            </a:r>
          </a:p>
        </p:txBody>
      </p:sp>
    </p:spTree>
    <p:extLst>
      <p:ext uri="{BB962C8B-B14F-4D97-AF65-F5344CB8AC3E}">
        <p14:creationId xmlns:p14="http://schemas.microsoft.com/office/powerpoint/2010/main" val="396765223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2598</TotalTime>
  <Words>1592</Words>
  <Application>Microsoft Office PowerPoint</Application>
  <PresentationFormat>מסך רחב</PresentationFormat>
  <Paragraphs>92</Paragraphs>
  <Slides>28</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28</vt:i4>
      </vt:variant>
    </vt:vector>
  </HeadingPairs>
  <TitlesOfParts>
    <vt:vector size="33" baseType="lpstr">
      <vt:lpstr>Arial</vt:lpstr>
      <vt:lpstr>Calibri</vt:lpstr>
      <vt:lpstr>Calibri Light</vt:lpstr>
      <vt:lpstr>Söhne</vt:lpstr>
      <vt:lpstr>ערכת נושא Office</vt:lpstr>
      <vt:lpstr>ניתוח משחק  Angry Birds 2</vt:lpstr>
      <vt:lpstr>1. אתגר:</vt:lpstr>
      <vt:lpstr>מצגת של PowerPoint‏</vt:lpstr>
      <vt:lpstr>מצגת של PowerPoint‏</vt:lpstr>
      <vt:lpstr>הבדלי שלבים – מימין שלב ראשון, משמאל – שלב שביעי</vt:lpstr>
      <vt:lpstr>2. זרימה: </vt:lpstr>
      <vt:lpstr>מצגת של PowerPoint‏</vt:lpstr>
      <vt:lpstr>סוג וכמות הציפורים הנתונים בשלב מסוים:</vt:lpstr>
      <vt:lpstr>מצגת של PowerPoint‏</vt:lpstr>
      <vt:lpstr>ניצחון (מימין) לעומת הפסד (משמאל)</vt:lpstr>
      <vt:lpstr>3. שעשוע:</vt:lpstr>
      <vt:lpstr>מצגת של PowerPoint‏</vt:lpstr>
      <vt:lpstr>מצגת של PowerPoint‏</vt:lpstr>
      <vt:lpstr>הסייר: </vt:lpstr>
      <vt:lpstr>התחרותי:</vt:lpstr>
      <vt:lpstr>רגשות:</vt:lpstr>
      <vt:lpstr>מצגת של PowerPoint‏</vt:lpstr>
      <vt:lpstr>סיפור רקע:</vt:lpstr>
      <vt:lpstr>דמויות</vt:lpstr>
      <vt:lpstr>מצגת של PowerPoint‏</vt:lpstr>
      <vt:lpstr>מצגת של PowerPoint‏</vt:lpstr>
      <vt:lpstr>מצגת של PowerPoint‏</vt:lpstr>
      <vt:lpstr>עלילה:</vt:lpstr>
      <vt:lpstr>הקשת הדרמטית של המשחק: </vt:lpstr>
      <vt:lpstr>מצגת של PowerPoint‏</vt:lpstr>
      <vt:lpstr>עולם:</vt:lpstr>
      <vt:lpstr>מצגת של PowerPoint‏</vt:lpstr>
      <vt:lpstr>לסיכום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ניתוח משחק  Angry Birds 2</dc:title>
  <dc:creator>אלון אשד</dc:creator>
  <cp:lastModifiedBy>אלון אשד</cp:lastModifiedBy>
  <cp:revision>21</cp:revision>
  <dcterms:created xsi:type="dcterms:W3CDTF">2024-02-04T13:36:16Z</dcterms:created>
  <dcterms:modified xsi:type="dcterms:W3CDTF">2024-02-06T08:55:01Z</dcterms:modified>
</cp:coreProperties>
</file>